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7" r:id="rId2"/>
    <p:sldId id="281" r:id="rId3"/>
    <p:sldId id="316" r:id="rId4"/>
    <p:sldId id="259" r:id="rId5"/>
    <p:sldId id="282" r:id="rId6"/>
    <p:sldId id="285" r:id="rId7"/>
    <p:sldId id="258" r:id="rId8"/>
    <p:sldId id="283" r:id="rId9"/>
    <p:sldId id="265" r:id="rId10"/>
    <p:sldId id="286" r:id="rId11"/>
    <p:sldId id="287" r:id="rId12"/>
    <p:sldId id="278" r:id="rId13"/>
    <p:sldId id="279" r:id="rId14"/>
    <p:sldId id="280" r:id="rId15"/>
    <p:sldId id="261" r:id="rId16"/>
    <p:sldId id="275" r:id="rId17"/>
    <p:sldId id="277" r:id="rId18"/>
    <p:sldId id="276" r:id="rId19"/>
    <p:sldId id="289" r:id="rId20"/>
    <p:sldId id="267"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266" r:id="rId39"/>
    <p:sldId id="307" r:id="rId40"/>
    <p:sldId id="308" r:id="rId41"/>
    <p:sldId id="309" r:id="rId42"/>
    <p:sldId id="310" r:id="rId43"/>
    <p:sldId id="311" r:id="rId44"/>
    <p:sldId id="313" r:id="rId45"/>
    <p:sldId id="314" r:id="rId46"/>
    <p:sldId id="315" r:id="rId47"/>
    <p:sldId id="317"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2kTTlTn+l2dB1/uS3BXeJw==" hashData="/dYQNEx68zzVb2eAPk47ZpYg/lgQEQ7Cpbz9WHwyGVbqbQs6M6WY+Sicip9UpEzXpaOPtUF+VoE4mqqkxyLCPQ=="/>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2"/>
    <p:restoredTop sz="94728"/>
  </p:normalViewPr>
  <p:slideViewPr>
    <p:cSldViewPr snapToGrid="0">
      <p:cViewPr varScale="1">
        <p:scale>
          <a:sx n="94" d="100"/>
          <a:sy n="94" d="100"/>
        </p:scale>
        <p:origin x="760"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A0B157-1F25-3441-A06D-96A0650843E3}" type="datetimeFigureOut">
              <a:rPr lang="en-US" smtClean="0"/>
              <a:t>3/2/24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E8BE4-1881-FB40-BA82-CF831D932E98}" type="slidenum">
              <a:rPr lang="en-US" smtClean="0"/>
              <a:t>‹#›</a:t>
            </a:fld>
            <a:endParaRPr lang="en-US" dirty="0"/>
          </a:p>
        </p:txBody>
      </p:sp>
    </p:spTree>
    <p:extLst>
      <p:ext uri="{BB962C8B-B14F-4D97-AF65-F5344CB8AC3E}">
        <p14:creationId xmlns:p14="http://schemas.microsoft.com/office/powerpoint/2010/main" val="1373336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B9FD4-AF1A-39DF-EEC1-8B073D883C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34F7A18-66AD-C0DB-65B5-1966AF1FE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28BC72-A57F-CAC6-5C35-FEBC969469EB}"/>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5" name="Footer Placeholder 4">
            <a:extLst>
              <a:ext uri="{FF2B5EF4-FFF2-40B4-BE49-F238E27FC236}">
                <a16:creationId xmlns:a16="http://schemas.microsoft.com/office/drawing/2014/main" id="{BCD38931-395B-2394-16ED-4331D9AB57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C024CB2-2981-6313-4C8B-F41CEFFB8A01}"/>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2188365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0F35C7-1B44-F607-6F53-D67C0561D5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CF1436-A3C0-5ED7-BEC7-C7A3DDE16B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A000A3-0D96-AEFA-E3FC-71C1B0D5B4DC}"/>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5" name="Footer Placeholder 4">
            <a:extLst>
              <a:ext uri="{FF2B5EF4-FFF2-40B4-BE49-F238E27FC236}">
                <a16:creationId xmlns:a16="http://schemas.microsoft.com/office/drawing/2014/main" id="{0F742BED-D183-0BC6-3178-927A575C77E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FBE5E6-521D-2086-0611-2A0F81D4C867}"/>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686389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F4B182-29C3-5570-20D4-E187AA119D4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6254F5-82D2-EAA7-901F-DA8C82BD0DB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D4DAEF-C9F3-FA8E-8E9B-7C25F4F95ED1}"/>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5" name="Footer Placeholder 4">
            <a:extLst>
              <a:ext uri="{FF2B5EF4-FFF2-40B4-BE49-F238E27FC236}">
                <a16:creationId xmlns:a16="http://schemas.microsoft.com/office/drawing/2014/main" id="{7BB85AB6-DEF1-AB0A-F984-1277B4B64FF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E0D4AC6-9744-783B-3D41-4F3F9E3DD9C4}"/>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111514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43961-83D7-2971-C5CA-859BA4F027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8E89EF-958E-C3B5-88BA-AC8350DDD8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77DED4-6F73-4241-9777-1A319B6921FB}"/>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5" name="Footer Placeholder 4">
            <a:extLst>
              <a:ext uri="{FF2B5EF4-FFF2-40B4-BE49-F238E27FC236}">
                <a16:creationId xmlns:a16="http://schemas.microsoft.com/office/drawing/2014/main" id="{A4D62D1C-A033-C01F-DE02-63FD7ADA24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2B8883-8835-32E1-B1E4-F3B4F21516BE}"/>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3724277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34C4E-299F-236F-55DA-492A7767024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C0FD520-EBAF-693D-37F3-55452EFE24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A632C6-AA80-105B-CFB6-BD2E75E2C7DF}"/>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5" name="Footer Placeholder 4">
            <a:extLst>
              <a:ext uri="{FF2B5EF4-FFF2-40B4-BE49-F238E27FC236}">
                <a16:creationId xmlns:a16="http://schemas.microsoft.com/office/drawing/2014/main" id="{9F35E9C2-100E-5BCD-A2A8-9911B38071D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5E96B5D-7D94-3B24-2438-C9A2F0C054D7}"/>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4045718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9F964-ECC5-EE5C-A73E-9199B70388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6FCD3-A3AE-C0C7-FA67-67D677FC26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59AF88-9608-0362-4AF1-7E84C1B14C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E6D7BF-2BAB-6342-D5BB-EAD72AFB07EB}"/>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6" name="Footer Placeholder 5">
            <a:extLst>
              <a:ext uri="{FF2B5EF4-FFF2-40B4-BE49-F238E27FC236}">
                <a16:creationId xmlns:a16="http://schemas.microsoft.com/office/drawing/2014/main" id="{A13F0634-CDA5-2891-84B1-A1A2893779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E8369CB-0B96-CC52-D6F1-8E99C3077002}"/>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3120909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80CC-1398-791D-0D00-D0437A0B63B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558DE3E-82F3-89D3-D55D-944CA38E45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45C2AF-7A75-7CA1-F8D2-2250531D70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9013F4B-7EBA-A4DD-DFD1-16C21DE7B1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DBA65F-C23B-7951-1C22-058D9CFCA2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0D03F6-1CC0-6ABD-DD52-79AFE8E05EF2}"/>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8" name="Footer Placeholder 7">
            <a:extLst>
              <a:ext uri="{FF2B5EF4-FFF2-40B4-BE49-F238E27FC236}">
                <a16:creationId xmlns:a16="http://schemas.microsoft.com/office/drawing/2014/main" id="{2779108B-9C99-131F-8A87-37C3A02B498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1A13F08-B7B8-982C-86B3-336FF9E60EE6}"/>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3195672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94563-35E6-D9AF-107F-E988AD26150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3745C0B-FCED-A9E3-8546-817D110E355D}"/>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4" name="Footer Placeholder 3">
            <a:extLst>
              <a:ext uri="{FF2B5EF4-FFF2-40B4-BE49-F238E27FC236}">
                <a16:creationId xmlns:a16="http://schemas.microsoft.com/office/drawing/2014/main" id="{325C9C36-45F2-2AE2-540E-8952BB01AC1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E857C257-EB05-027B-685E-3ADB9EEC2929}"/>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2214461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0EA23-8186-10E8-493E-54C4EF279352}"/>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3" name="Footer Placeholder 2">
            <a:extLst>
              <a:ext uri="{FF2B5EF4-FFF2-40B4-BE49-F238E27FC236}">
                <a16:creationId xmlns:a16="http://schemas.microsoft.com/office/drawing/2014/main" id="{16879311-912F-5340-76E4-C24FCC4067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E9B1AAC9-11C6-DC30-B565-C710AF268A73}"/>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163440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D6798-418D-2E97-E696-A2DB2CB9E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39A6EE-9788-C1D4-1C2A-63ED2B7F39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1699EA-5DF4-5B6B-1481-9CC6C6E1B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2A259-1B78-D92E-A4A5-859ACEDF1C2A}"/>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6" name="Footer Placeholder 5">
            <a:extLst>
              <a:ext uri="{FF2B5EF4-FFF2-40B4-BE49-F238E27FC236}">
                <a16:creationId xmlns:a16="http://schemas.microsoft.com/office/drawing/2014/main" id="{1B84DF57-0468-0BF5-AB65-CDF5E761B2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C00A976-65C3-0BD3-F757-20C9B1D46BD3}"/>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1186222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AA131-26A2-8AE7-453B-E3C1109562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4CB88E4-8A5F-E32A-86B3-76A7AD03F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9EDB339-77C4-BF1A-8A01-89DDB8E975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02F7A-05BF-6605-6B44-B360A9040A51}"/>
              </a:ext>
            </a:extLst>
          </p:cNvPr>
          <p:cNvSpPr>
            <a:spLocks noGrp="1"/>
          </p:cNvSpPr>
          <p:nvPr>
            <p:ph type="dt" sz="half" idx="10"/>
          </p:nvPr>
        </p:nvSpPr>
        <p:spPr/>
        <p:txBody>
          <a:bodyPr/>
          <a:lstStyle/>
          <a:p>
            <a:fld id="{1CDC1E61-1491-304E-B2E3-2A7B343BA754}" type="datetimeFigureOut">
              <a:rPr lang="en-US" smtClean="0"/>
              <a:t>3/2/24</a:t>
            </a:fld>
            <a:endParaRPr lang="en-US" dirty="0"/>
          </a:p>
        </p:txBody>
      </p:sp>
      <p:sp>
        <p:nvSpPr>
          <p:cNvPr id="6" name="Footer Placeholder 5">
            <a:extLst>
              <a:ext uri="{FF2B5EF4-FFF2-40B4-BE49-F238E27FC236}">
                <a16:creationId xmlns:a16="http://schemas.microsoft.com/office/drawing/2014/main" id="{15AD29AF-BEC6-205A-CCCA-EB42CB7AD0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4FA0097-5ABE-F6D7-6189-A836D25DD0B1}"/>
              </a:ext>
            </a:extLst>
          </p:cNvPr>
          <p:cNvSpPr>
            <a:spLocks noGrp="1"/>
          </p:cNvSpPr>
          <p:nvPr>
            <p:ph type="sldNum" sz="quarter" idx="12"/>
          </p:nvPr>
        </p:nvSpPr>
        <p:spPr/>
        <p:txBody>
          <a:bodyPr/>
          <a:lstStyle/>
          <a:p>
            <a:fld id="{422FEB30-2730-9F46-98C1-24A6D961E375}" type="slidenum">
              <a:rPr lang="en-US" smtClean="0"/>
              <a:t>‹#›</a:t>
            </a:fld>
            <a:endParaRPr lang="en-US" dirty="0"/>
          </a:p>
        </p:txBody>
      </p:sp>
    </p:spTree>
    <p:extLst>
      <p:ext uri="{BB962C8B-B14F-4D97-AF65-F5344CB8AC3E}">
        <p14:creationId xmlns:p14="http://schemas.microsoft.com/office/powerpoint/2010/main" val="186578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53BE29-2F9F-E4D3-8C48-ACCE7D8ECF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4431ED9-62F2-6AE4-A904-7EB66EF0A99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12D92-D52B-9A62-77E3-3F647F5489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DC1E61-1491-304E-B2E3-2A7B343BA754}" type="datetimeFigureOut">
              <a:rPr lang="en-US" smtClean="0"/>
              <a:t>3/2/24</a:t>
            </a:fld>
            <a:endParaRPr lang="en-US" dirty="0"/>
          </a:p>
        </p:txBody>
      </p:sp>
      <p:sp>
        <p:nvSpPr>
          <p:cNvPr id="5" name="Footer Placeholder 4">
            <a:extLst>
              <a:ext uri="{FF2B5EF4-FFF2-40B4-BE49-F238E27FC236}">
                <a16:creationId xmlns:a16="http://schemas.microsoft.com/office/drawing/2014/main" id="{B28473CA-DE18-1412-F02C-BA8D02FBF6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0101B5-1863-FAEB-85FA-A4B209BC3D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2FEB30-2730-9F46-98C1-24A6D961E375}" type="slidenum">
              <a:rPr lang="en-US" smtClean="0"/>
              <a:t>‹#›</a:t>
            </a:fld>
            <a:endParaRPr lang="en-US" dirty="0"/>
          </a:p>
        </p:txBody>
      </p:sp>
    </p:spTree>
    <p:extLst>
      <p:ext uri="{BB962C8B-B14F-4D97-AF65-F5344CB8AC3E}">
        <p14:creationId xmlns:p14="http://schemas.microsoft.com/office/powerpoint/2010/main" val="4248497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youtube.com/watch?v=r3_41Whvr1I"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tiff"/></Relationships>
</file>

<file path=ppt/slides/_rels/slide3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tiff"/><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4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tiff"/><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AE335-03E4-1DD5-988A-F5568BD163DF}"/>
              </a:ext>
            </a:extLst>
          </p:cNvPr>
          <p:cNvSpPr>
            <a:spLocks noGrp="1"/>
          </p:cNvSpPr>
          <p:nvPr>
            <p:ph type="title"/>
          </p:nvPr>
        </p:nvSpPr>
        <p:spPr>
          <a:xfrm>
            <a:off x="838200" y="2005649"/>
            <a:ext cx="10515600" cy="1325563"/>
          </a:xfrm>
        </p:spPr>
        <p:txBody>
          <a:bodyPr/>
          <a:lstStyle/>
          <a:p>
            <a:r>
              <a:rPr lang="en-US" dirty="0"/>
              <a:t>Creating an Alberta Pension Plan – An APP</a:t>
            </a:r>
          </a:p>
        </p:txBody>
      </p:sp>
      <p:sp>
        <p:nvSpPr>
          <p:cNvPr id="3" name="Content Placeholder 2">
            <a:extLst>
              <a:ext uri="{FF2B5EF4-FFF2-40B4-BE49-F238E27FC236}">
                <a16:creationId xmlns:a16="http://schemas.microsoft.com/office/drawing/2014/main" id="{3599927B-A6C0-0A4E-7E8E-3D6C1C8D542C}"/>
              </a:ext>
            </a:extLst>
          </p:cNvPr>
          <p:cNvSpPr>
            <a:spLocks noGrp="1"/>
          </p:cNvSpPr>
          <p:nvPr>
            <p:ph idx="1"/>
          </p:nvPr>
        </p:nvSpPr>
        <p:spPr>
          <a:xfrm>
            <a:off x="1043940" y="3616792"/>
            <a:ext cx="9791700" cy="1066165"/>
          </a:xfrm>
        </p:spPr>
        <p:txBody>
          <a:bodyPr/>
          <a:lstStyle/>
          <a:p>
            <a:pPr marL="0" indent="0">
              <a:buNone/>
            </a:pPr>
            <a:r>
              <a:rPr lang="en-US" dirty="0"/>
              <a:t>Good For Albertans and Alberta and… </a:t>
            </a:r>
          </a:p>
          <a:p>
            <a:pPr marL="0" indent="0">
              <a:buNone/>
            </a:pPr>
            <a:r>
              <a:rPr lang="en-US" dirty="0"/>
              <a:t>				good for the rest of Canada too…</a:t>
            </a:r>
          </a:p>
        </p:txBody>
      </p:sp>
      <p:pic>
        <p:nvPicPr>
          <p:cNvPr id="4" name="Picture 3">
            <a:extLst>
              <a:ext uri="{FF2B5EF4-FFF2-40B4-BE49-F238E27FC236}">
                <a16:creationId xmlns:a16="http://schemas.microsoft.com/office/drawing/2014/main" id="{A4F84A59-0068-A88E-9F3E-3C568ECA639B}"/>
              </a:ext>
            </a:extLst>
          </p:cNvPr>
          <p:cNvPicPr>
            <a:picLocks noChangeAspect="1"/>
          </p:cNvPicPr>
          <p:nvPr/>
        </p:nvPicPr>
        <p:blipFill>
          <a:blip r:embed="rId2"/>
          <a:stretch>
            <a:fillRect/>
          </a:stretch>
        </p:blipFill>
        <p:spPr>
          <a:xfrm>
            <a:off x="2267744" y="260648"/>
            <a:ext cx="4873968" cy="1745001"/>
          </a:xfrm>
          <a:prstGeom prst="rect">
            <a:avLst/>
          </a:prstGeom>
        </p:spPr>
      </p:pic>
    </p:spTree>
    <p:extLst>
      <p:ext uri="{BB962C8B-B14F-4D97-AF65-F5344CB8AC3E}">
        <p14:creationId xmlns:p14="http://schemas.microsoft.com/office/powerpoint/2010/main" val="389781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03FC8-A75B-59B8-F9BB-A399382F2B48}"/>
              </a:ext>
            </a:extLst>
          </p:cNvPr>
          <p:cNvSpPr>
            <a:spLocks noGrp="1"/>
          </p:cNvSpPr>
          <p:nvPr>
            <p:ph type="title"/>
          </p:nvPr>
        </p:nvSpPr>
        <p:spPr>
          <a:xfrm>
            <a:off x="727710" y="268905"/>
            <a:ext cx="10515600" cy="1325563"/>
          </a:xfrm>
        </p:spPr>
        <p:txBody>
          <a:bodyPr/>
          <a:lstStyle/>
          <a:p>
            <a:r>
              <a:rPr lang="en-US" dirty="0"/>
              <a:t>Exiting the CPP agreement…</a:t>
            </a:r>
          </a:p>
        </p:txBody>
      </p:sp>
      <p:sp>
        <p:nvSpPr>
          <p:cNvPr id="4" name="Content Placeholder 2">
            <a:extLst>
              <a:ext uri="{FF2B5EF4-FFF2-40B4-BE49-F238E27FC236}">
                <a16:creationId xmlns:a16="http://schemas.microsoft.com/office/drawing/2014/main" id="{4DFAAA8D-3F37-8D70-6099-9C8696509B0E}"/>
              </a:ext>
            </a:extLst>
          </p:cNvPr>
          <p:cNvSpPr>
            <a:spLocks noGrp="1"/>
          </p:cNvSpPr>
          <p:nvPr>
            <p:ph idx="1"/>
          </p:nvPr>
        </p:nvSpPr>
        <p:spPr>
          <a:xfrm>
            <a:off x="838200" y="1562734"/>
            <a:ext cx="10626090" cy="4598035"/>
          </a:xfrm>
        </p:spPr>
        <p:txBody>
          <a:bodyPr>
            <a:normAutofit/>
          </a:bodyPr>
          <a:lstStyle/>
          <a:p>
            <a:r>
              <a:rPr lang="en-US" dirty="0"/>
              <a:t>Retraction/Exit formula is </a:t>
            </a:r>
            <a:r>
              <a:rPr lang="en-US" b="1" dirty="0"/>
              <a:t>‘simple’ </a:t>
            </a:r>
            <a:r>
              <a:rPr lang="en-US" dirty="0"/>
              <a:t>math:</a:t>
            </a:r>
          </a:p>
          <a:p>
            <a:pPr lvl="1"/>
            <a:r>
              <a:rPr lang="en-US" dirty="0"/>
              <a:t>Contributions + Growth on the Invested Contributions – Payments Made to contributors</a:t>
            </a:r>
          </a:p>
          <a:p>
            <a:pPr lvl="1"/>
            <a:r>
              <a:rPr lang="en-US" dirty="0"/>
              <a:t>There is NO ACTUARIAL calculation</a:t>
            </a:r>
          </a:p>
          <a:p>
            <a:r>
              <a:rPr lang="en-US" dirty="0"/>
              <a:t>A note on Actuarial Science</a:t>
            </a:r>
          </a:p>
          <a:p>
            <a:pPr lvl="1"/>
            <a:r>
              <a:rPr lang="en-US" dirty="0"/>
              <a:t>Actuarial Calculations are </a:t>
            </a:r>
            <a:r>
              <a:rPr lang="en-US" b="1" dirty="0"/>
              <a:t>“complex” </a:t>
            </a:r>
            <a:r>
              <a:rPr lang="en-US" dirty="0"/>
              <a:t>math. </a:t>
            </a:r>
          </a:p>
          <a:p>
            <a:pPr lvl="1"/>
            <a:r>
              <a:rPr lang="en-US" dirty="0"/>
              <a:t>It requires modelling of data to estimate how much needs to be accumulated in funds to pay off future obligations.</a:t>
            </a:r>
          </a:p>
          <a:p>
            <a:pPr lvl="1"/>
            <a:r>
              <a:rPr lang="en-US" dirty="0"/>
              <a:t>Things like birth and immigration rates, life expectancy, disability rates, investment and inflation trends.</a:t>
            </a:r>
          </a:p>
          <a:p>
            <a:pPr lvl="1"/>
            <a:r>
              <a:rPr lang="en-US" dirty="0"/>
              <a:t>Very ‘Grey’ and very error-prone.</a:t>
            </a:r>
          </a:p>
          <a:p>
            <a:pPr lvl="1"/>
            <a:endParaRPr lang="en-US" dirty="0"/>
          </a:p>
        </p:txBody>
      </p:sp>
      <p:pic>
        <p:nvPicPr>
          <p:cNvPr id="5" name="Picture 4">
            <a:extLst>
              <a:ext uri="{FF2B5EF4-FFF2-40B4-BE49-F238E27FC236}">
                <a16:creationId xmlns:a16="http://schemas.microsoft.com/office/drawing/2014/main" id="{29F4EA71-96DB-F794-93BA-278FBDD3B23C}"/>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83401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xEl>
                                              <p:pRg st="5" end="5"/>
                                            </p:txEl>
                                          </p:spTgt>
                                        </p:tgtEl>
                                        <p:attrNameLst>
                                          <p:attrName>style.visibility</p:attrName>
                                        </p:attrNameLst>
                                      </p:cBhvr>
                                      <p:to>
                                        <p:strVal val="visible"/>
                                      </p:to>
                                    </p:set>
                                    <p:anim calcmode="lin" valueType="num">
                                      <p:cBhvr additive="base">
                                        <p:cTn id="43"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441A2-0FC3-C2A0-EB53-82F8C7A9C35C}"/>
              </a:ext>
            </a:extLst>
          </p:cNvPr>
          <p:cNvSpPr>
            <a:spLocks noGrp="1"/>
          </p:cNvSpPr>
          <p:nvPr>
            <p:ph type="title"/>
          </p:nvPr>
        </p:nvSpPr>
        <p:spPr/>
        <p:txBody>
          <a:bodyPr/>
          <a:lstStyle/>
          <a:p>
            <a:r>
              <a:rPr lang="en-US" dirty="0"/>
              <a:t>The Retraction Exit Formula</a:t>
            </a:r>
          </a:p>
        </p:txBody>
      </p:sp>
      <p:sp>
        <p:nvSpPr>
          <p:cNvPr id="3" name="Content Placeholder 2">
            <a:extLst>
              <a:ext uri="{FF2B5EF4-FFF2-40B4-BE49-F238E27FC236}">
                <a16:creationId xmlns:a16="http://schemas.microsoft.com/office/drawing/2014/main" id="{2CDFDF1E-C7F2-8033-AB8B-F410C5355759}"/>
              </a:ext>
            </a:extLst>
          </p:cNvPr>
          <p:cNvSpPr>
            <a:spLocks noGrp="1"/>
          </p:cNvSpPr>
          <p:nvPr>
            <p:ph idx="1"/>
          </p:nvPr>
        </p:nvSpPr>
        <p:spPr>
          <a:xfrm>
            <a:off x="838200" y="1791335"/>
            <a:ext cx="10515600" cy="4351338"/>
          </a:xfrm>
        </p:spPr>
        <p:txBody>
          <a:bodyPr>
            <a:normAutofit/>
          </a:bodyPr>
          <a:lstStyle/>
          <a:p>
            <a:r>
              <a:rPr lang="en-US" dirty="0"/>
              <a:t>According to several sources, were the APP to be created the transfer from the CPP would be approximately 50% of the fund. </a:t>
            </a:r>
          </a:p>
          <a:p>
            <a:pPr lvl="1"/>
            <a:r>
              <a:rPr lang="en-US" dirty="0"/>
              <a:t>According to the CCPIB the Fund value is $570 billion (September 2023)</a:t>
            </a:r>
          </a:p>
          <a:p>
            <a:pPr lvl="1"/>
            <a:r>
              <a:rPr lang="en-US" dirty="0"/>
              <a:t>IF that is the fund value the transfer would be about 285 billion*</a:t>
            </a:r>
          </a:p>
          <a:p>
            <a:pPr lvl="1"/>
            <a:r>
              <a:rPr lang="en-US" dirty="0"/>
              <a:t>Note – the process would take several years – as that is part of the CPP contract, AND</a:t>
            </a:r>
          </a:p>
          <a:p>
            <a:pPr lvl="1"/>
            <a:r>
              <a:rPr lang="en-US" dirty="0"/>
              <a:t>The transfer won’t just be a ‘check’ for that amount but rather a transfer of assets*</a:t>
            </a:r>
          </a:p>
          <a:p>
            <a:pPr lvl="1"/>
            <a:endParaRPr lang="en-US" dirty="0"/>
          </a:p>
          <a:p>
            <a:pPr marL="457200" lvl="1" indent="0">
              <a:buNone/>
            </a:pPr>
            <a:r>
              <a:rPr lang="en-US" dirty="0"/>
              <a:t>* more on both later…</a:t>
            </a:r>
          </a:p>
        </p:txBody>
      </p:sp>
      <p:pic>
        <p:nvPicPr>
          <p:cNvPr id="4" name="Picture 3">
            <a:extLst>
              <a:ext uri="{FF2B5EF4-FFF2-40B4-BE49-F238E27FC236}">
                <a16:creationId xmlns:a16="http://schemas.microsoft.com/office/drawing/2014/main" id="{9C24E97C-8908-C8B7-A3B3-40EFB4986750}"/>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70966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B3C8E-7D92-C721-25F0-DC962058DD33}"/>
              </a:ext>
            </a:extLst>
          </p:cNvPr>
          <p:cNvSpPr>
            <a:spLocks noGrp="1"/>
          </p:cNvSpPr>
          <p:nvPr>
            <p:ph type="title"/>
          </p:nvPr>
        </p:nvSpPr>
        <p:spPr/>
        <p:txBody>
          <a:bodyPr/>
          <a:lstStyle/>
          <a:p>
            <a:r>
              <a:rPr lang="en-US" dirty="0"/>
              <a:t>Back to the Actuarial discussion…</a:t>
            </a:r>
          </a:p>
        </p:txBody>
      </p:sp>
      <p:sp>
        <p:nvSpPr>
          <p:cNvPr id="3" name="Content Placeholder 2">
            <a:extLst>
              <a:ext uri="{FF2B5EF4-FFF2-40B4-BE49-F238E27FC236}">
                <a16:creationId xmlns:a16="http://schemas.microsoft.com/office/drawing/2014/main" id="{154762D3-FCF2-72D4-8813-AA301C39E5B3}"/>
              </a:ext>
            </a:extLst>
          </p:cNvPr>
          <p:cNvSpPr>
            <a:spLocks noGrp="1"/>
          </p:cNvSpPr>
          <p:nvPr>
            <p:ph idx="1"/>
          </p:nvPr>
        </p:nvSpPr>
        <p:spPr>
          <a:xfrm>
            <a:off x="838200" y="1574165"/>
            <a:ext cx="10515600" cy="4351338"/>
          </a:xfrm>
        </p:spPr>
        <p:txBody>
          <a:bodyPr>
            <a:normAutofit fontScale="85000" lnSpcReduction="20000"/>
          </a:bodyPr>
          <a:lstStyle/>
          <a:p>
            <a:r>
              <a:rPr lang="en-US" dirty="0"/>
              <a:t>Simply put the more contributors one has compared to those receiving benefits the less contributions are required and the lower the reserve fund needs to be.</a:t>
            </a:r>
          </a:p>
          <a:p>
            <a:r>
              <a:rPr lang="en-US" dirty="0"/>
              <a:t>The CPP has been pooling all provincial funds and making required contribution and reserve calculations based on the Demographics of The 9 provinces in the CPP </a:t>
            </a:r>
            <a:r>
              <a:rPr lang="en-US" u="sng" dirty="0"/>
              <a:t>COMBINED</a:t>
            </a:r>
            <a:r>
              <a:rPr lang="en-US" dirty="0"/>
              <a:t>. </a:t>
            </a:r>
          </a:p>
          <a:p>
            <a:r>
              <a:rPr lang="en-US" dirty="0"/>
              <a:t>But Alberta is far younger and has far more contributions coming and far fewer funds paid out than any other province. </a:t>
            </a:r>
          </a:p>
          <a:p>
            <a:r>
              <a:rPr lang="en-US" dirty="0"/>
              <a:t>Thus, Actuarially Alberta needs far less contributions and reserve funds than it owns in the CPP fund.  </a:t>
            </a:r>
          </a:p>
          <a:p>
            <a:pPr lvl="1"/>
            <a:r>
              <a:rPr lang="en-US" dirty="0"/>
              <a:t>It has a very large actuarial fund surplus and Albertans have been paying a much higher income deduction into the fund than is required.</a:t>
            </a:r>
          </a:p>
          <a:p>
            <a:r>
              <a:rPr lang="en-US" dirty="0"/>
              <a:t>IOW Aggregated nationally it has meant a transfer – into the billions of dollars from Alberta to eastern provinces – and has been for decades.</a:t>
            </a:r>
          </a:p>
        </p:txBody>
      </p:sp>
      <p:pic>
        <p:nvPicPr>
          <p:cNvPr id="8" name="Picture 7">
            <a:extLst>
              <a:ext uri="{FF2B5EF4-FFF2-40B4-BE49-F238E27FC236}">
                <a16:creationId xmlns:a16="http://schemas.microsoft.com/office/drawing/2014/main" id="{DA6F29E0-5CA5-18EA-084F-0C7C2C601111}"/>
              </a:ext>
            </a:extLst>
          </p:cNvPr>
          <p:cNvPicPr>
            <a:picLocks noChangeAspect="1"/>
          </p:cNvPicPr>
          <p:nvPr/>
        </p:nvPicPr>
        <p:blipFill>
          <a:blip r:embed="rId2"/>
          <a:stretch>
            <a:fillRect/>
          </a:stretch>
        </p:blipFill>
        <p:spPr>
          <a:xfrm>
            <a:off x="10324796" y="6034704"/>
            <a:ext cx="1548469" cy="554391"/>
          </a:xfrm>
          <a:prstGeom prst="rect">
            <a:avLst/>
          </a:prstGeom>
        </p:spPr>
      </p:pic>
      <p:pic>
        <p:nvPicPr>
          <p:cNvPr id="8193" name="Picture 1" descr="Lynx Air">
            <a:extLst>
              <a:ext uri="{FF2B5EF4-FFF2-40B4-BE49-F238E27FC236}">
                <a16:creationId xmlns:a16="http://schemas.microsoft.com/office/drawing/2014/main" id="{6C595983-665F-2285-8D6B-19438327F3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81000" cy="31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67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20CFF-F962-1514-14FD-261121487966}"/>
              </a:ext>
            </a:extLst>
          </p:cNvPr>
          <p:cNvSpPr>
            <a:spLocks noGrp="1"/>
          </p:cNvSpPr>
          <p:nvPr>
            <p:ph type="title"/>
          </p:nvPr>
        </p:nvSpPr>
        <p:spPr/>
        <p:txBody>
          <a:bodyPr/>
          <a:lstStyle/>
          <a:p>
            <a:r>
              <a:rPr lang="en-US" dirty="0"/>
              <a:t>Actuarial Discussion continued…</a:t>
            </a:r>
          </a:p>
        </p:txBody>
      </p:sp>
      <p:sp>
        <p:nvSpPr>
          <p:cNvPr id="3" name="Content Placeholder 2">
            <a:extLst>
              <a:ext uri="{FF2B5EF4-FFF2-40B4-BE49-F238E27FC236}">
                <a16:creationId xmlns:a16="http://schemas.microsoft.com/office/drawing/2014/main" id="{75ECEA63-9D05-45FE-9DFE-90589EB9E9D7}"/>
              </a:ext>
            </a:extLst>
          </p:cNvPr>
          <p:cNvSpPr>
            <a:spLocks noGrp="1"/>
          </p:cNvSpPr>
          <p:nvPr>
            <p:ph idx="1"/>
          </p:nvPr>
        </p:nvSpPr>
        <p:spPr>
          <a:xfrm>
            <a:off x="838200" y="1683366"/>
            <a:ext cx="10515600" cy="4351338"/>
          </a:xfrm>
        </p:spPr>
        <p:txBody>
          <a:bodyPr>
            <a:normAutofit fontScale="92500" lnSpcReduction="20000"/>
          </a:bodyPr>
          <a:lstStyle/>
          <a:p>
            <a:r>
              <a:rPr lang="en-US" dirty="0"/>
              <a:t>Meanwhile other provinces – Newfoundland and Labrador and PEI and others have the exact opposite situation –</a:t>
            </a:r>
          </a:p>
          <a:p>
            <a:pPr lvl="1"/>
            <a:r>
              <a:rPr lang="en-US" dirty="0"/>
              <a:t>they have a significant actuarial </a:t>
            </a:r>
            <a:r>
              <a:rPr lang="en-US" b="1" dirty="0"/>
              <a:t>deficit</a:t>
            </a:r>
          </a:p>
          <a:p>
            <a:pPr lvl="1"/>
            <a:endParaRPr lang="en-US" dirty="0"/>
          </a:p>
          <a:p>
            <a:r>
              <a:rPr lang="en-US" dirty="0"/>
              <a:t>The reality is: Albertans have been subsidizing other province’s CPP programs. </a:t>
            </a:r>
          </a:p>
          <a:p>
            <a:pPr marL="0" indent="0">
              <a:buNone/>
            </a:pPr>
            <a:endParaRPr lang="en-US" dirty="0"/>
          </a:p>
          <a:p>
            <a:r>
              <a:rPr lang="en-US" dirty="0"/>
              <a:t>The troubling thing is that many many Albertans have contributed far more into the CPP than they needed to. </a:t>
            </a:r>
          </a:p>
          <a:p>
            <a:pPr lvl="1"/>
            <a:r>
              <a:rPr lang="en-US" dirty="0"/>
              <a:t>The Difference between the severed amount and the Actuarial required amount - an amount possibly above 100 billion dollars…</a:t>
            </a:r>
          </a:p>
          <a:p>
            <a:pPr lvl="1"/>
            <a:r>
              <a:rPr lang="en-US" dirty="0"/>
              <a:t> Is money that </a:t>
            </a:r>
            <a:r>
              <a:rPr lang="en-US" b="1" dirty="0"/>
              <a:t>should have been paid </a:t>
            </a:r>
            <a:r>
              <a:rPr lang="en-US" dirty="0"/>
              <a:t>to Albertans or not taken from Albertans.</a:t>
            </a:r>
          </a:p>
          <a:p>
            <a:pPr lvl="1"/>
            <a:r>
              <a:rPr lang="en-US" i="1" dirty="0"/>
              <a:t> Including many thousands of Albertans who have passed on</a:t>
            </a:r>
            <a:r>
              <a:rPr lang="en-US" dirty="0"/>
              <a:t>. </a:t>
            </a:r>
          </a:p>
        </p:txBody>
      </p:sp>
      <p:pic>
        <p:nvPicPr>
          <p:cNvPr id="4" name="Picture 3">
            <a:extLst>
              <a:ext uri="{FF2B5EF4-FFF2-40B4-BE49-F238E27FC236}">
                <a16:creationId xmlns:a16="http://schemas.microsoft.com/office/drawing/2014/main" id="{8B481518-B5B9-E809-B902-7D57B50F7D4D}"/>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50639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E26054-0EB0-BF13-F167-E4762B0114DC}"/>
              </a:ext>
            </a:extLst>
          </p:cNvPr>
          <p:cNvSpPr>
            <a:spLocks noGrp="1"/>
          </p:cNvSpPr>
          <p:nvPr>
            <p:ph idx="1"/>
          </p:nvPr>
        </p:nvSpPr>
        <p:spPr>
          <a:xfrm>
            <a:off x="746760" y="1474153"/>
            <a:ext cx="10607040" cy="5018722"/>
          </a:xfrm>
        </p:spPr>
        <p:txBody>
          <a:bodyPr>
            <a:normAutofit fontScale="92500" lnSpcReduction="10000"/>
          </a:bodyPr>
          <a:lstStyle/>
          <a:p>
            <a:pPr marL="0" indent="0">
              <a:buNone/>
            </a:pPr>
            <a:r>
              <a:rPr lang="en-US" dirty="0"/>
              <a:t>Going forward, </a:t>
            </a:r>
            <a:r>
              <a:rPr lang="en-US" b="1" u="sng" dirty="0"/>
              <a:t>because of this actuarial surplus</a:t>
            </a:r>
            <a:r>
              <a:rPr lang="en-US" dirty="0"/>
              <a:t> in an APP two things would need to happen:</a:t>
            </a:r>
          </a:p>
          <a:p>
            <a:r>
              <a:rPr lang="en-US" dirty="0"/>
              <a:t>Contribution rates would have to be decrease for those not yet receiving a pension.</a:t>
            </a:r>
          </a:p>
          <a:p>
            <a:r>
              <a:rPr lang="en-US" dirty="0"/>
              <a:t>The amount being paid to those already receiving a pension would have to be increased – a refund of overpayments they made when they were working.</a:t>
            </a:r>
          </a:p>
          <a:p>
            <a:pPr lvl="2"/>
            <a:r>
              <a:rPr lang="en-US" dirty="0"/>
              <a:t>The exact numbers obviously need to be calculated, but they are not insignificant changes in either case. </a:t>
            </a:r>
          </a:p>
          <a:p>
            <a:pPr lvl="1"/>
            <a:r>
              <a:rPr lang="en-US" dirty="0"/>
              <a:t>A reduction of the combined Employee and Employer contribution rate by 4% does not sound unreasonable. </a:t>
            </a:r>
          </a:p>
          <a:p>
            <a:pPr lvl="2"/>
            <a:r>
              <a:rPr lang="en-US" dirty="0"/>
              <a:t>This would be the case regardless of the actuarial surplus</a:t>
            </a:r>
          </a:p>
          <a:p>
            <a:pPr lvl="1"/>
            <a:r>
              <a:rPr lang="en-US" dirty="0"/>
              <a:t>And an immediate increase in Pension payments of 10% also seems manageable and sustainable.</a:t>
            </a:r>
          </a:p>
          <a:p>
            <a:pPr lvl="2"/>
            <a:r>
              <a:rPr lang="en-US" dirty="0"/>
              <a:t> probably for several decades before the actuarial surplus would be refunded.  </a:t>
            </a:r>
          </a:p>
        </p:txBody>
      </p:sp>
      <p:sp>
        <p:nvSpPr>
          <p:cNvPr id="4" name="Title 1">
            <a:extLst>
              <a:ext uri="{FF2B5EF4-FFF2-40B4-BE49-F238E27FC236}">
                <a16:creationId xmlns:a16="http://schemas.microsoft.com/office/drawing/2014/main" id="{9FA10636-6925-2EB5-092A-ED3E4BC2F6F7}"/>
              </a:ext>
            </a:extLst>
          </p:cNvPr>
          <p:cNvSpPr>
            <a:spLocks noGrp="1"/>
          </p:cNvSpPr>
          <p:nvPr>
            <p:ph type="title"/>
          </p:nvPr>
        </p:nvSpPr>
        <p:spPr/>
        <p:txBody>
          <a:bodyPr/>
          <a:lstStyle/>
          <a:p>
            <a:r>
              <a:rPr lang="en-US" dirty="0"/>
              <a:t>Actuarial Discussion continued…</a:t>
            </a:r>
          </a:p>
        </p:txBody>
      </p:sp>
      <p:pic>
        <p:nvPicPr>
          <p:cNvPr id="5" name="Picture 4">
            <a:extLst>
              <a:ext uri="{FF2B5EF4-FFF2-40B4-BE49-F238E27FC236}">
                <a16:creationId xmlns:a16="http://schemas.microsoft.com/office/drawing/2014/main" id="{E5DC33AA-FA90-7391-91CB-A0513A22D82D}"/>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98268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7F4B-3419-DBB8-ACE8-9385D36A80F0}"/>
              </a:ext>
            </a:extLst>
          </p:cNvPr>
          <p:cNvSpPr>
            <a:spLocks noGrp="1"/>
          </p:cNvSpPr>
          <p:nvPr>
            <p:ph type="title"/>
          </p:nvPr>
        </p:nvSpPr>
        <p:spPr/>
        <p:txBody>
          <a:bodyPr/>
          <a:lstStyle/>
          <a:p>
            <a:r>
              <a:rPr lang="en-US" dirty="0"/>
              <a:t>Back to US Social Security…</a:t>
            </a:r>
          </a:p>
        </p:txBody>
      </p:sp>
      <p:sp>
        <p:nvSpPr>
          <p:cNvPr id="3" name="Content Placeholder 2">
            <a:extLst>
              <a:ext uri="{FF2B5EF4-FFF2-40B4-BE49-F238E27FC236}">
                <a16:creationId xmlns:a16="http://schemas.microsoft.com/office/drawing/2014/main" id="{214EA15C-1DE8-950B-2BB3-7A27624368C9}"/>
              </a:ext>
            </a:extLst>
          </p:cNvPr>
          <p:cNvSpPr>
            <a:spLocks noGrp="1"/>
          </p:cNvSpPr>
          <p:nvPr>
            <p:ph idx="1"/>
          </p:nvPr>
        </p:nvSpPr>
        <p:spPr/>
        <p:txBody>
          <a:bodyPr/>
          <a:lstStyle/>
          <a:p>
            <a:r>
              <a:rPr lang="en-US" dirty="0"/>
              <a:t>Operated very differently…</a:t>
            </a:r>
          </a:p>
          <a:p>
            <a:r>
              <a:rPr lang="en-US" dirty="0"/>
              <a:t>No investment element – Meant to be a pay as you go system – contributions have to be at least as much as what is being paid out. </a:t>
            </a:r>
          </a:p>
          <a:p>
            <a:r>
              <a:rPr lang="en-US" dirty="0"/>
              <a:t>What has happened is the contribution levels stayed flat – </a:t>
            </a:r>
          </a:p>
          <a:p>
            <a:pPr lvl="1"/>
            <a:r>
              <a:rPr lang="en-US" dirty="0"/>
              <a:t>causing a surplus in early years – </a:t>
            </a:r>
          </a:p>
          <a:p>
            <a:pPr lvl="1"/>
            <a:r>
              <a:rPr lang="en-US" dirty="0"/>
              <a:t>but now and for several years it has been running a deficit and in less than a decade the benefit will have to be paid not just from contributions </a:t>
            </a:r>
          </a:p>
          <a:p>
            <a:pPr lvl="1"/>
            <a:r>
              <a:rPr lang="en-US" dirty="0"/>
              <a:t>but also from government revenues (Increasing the deficit and debt even further) AKA an unfunded liability.</a:t>
            </a:r>
          </a:p>
          <a:p>
            <a:endParaRPr lang="en-US" dirty="0"/>
          </a:p>
        </p:txBody>
      </p:sp>
      <p:pic>
        <p:nvPicPr>
          <p:cNvPr id="4" name="Picture 3">
            <a:extLst>
              <a:ext uri="{FF2B5EF4-FFF2-40B4-BE49-F238E27FC236}">
                <a16:creationId xmlns:a16="http://schemas.microsoft.com/office/drawing/2014/main" id="{0B070F4B-8F2B-FC78-F532-F09139FB9D69}"/>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4920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BEED8-93EB-6E28-732D-B8A903124597}"/>
              </a:ext>
            </a:extLst>
          </p:cNvPr>
          <p:cNvSpPr>
            <a:spLocks noGrp="1"/>
          </p:cNvSpPr>
          <p:nvPr>
            <p:ph type="title"/>
          </p:nvPr>
        </p:nvSpPr>
        <p:spPr/>
        <p:txBody>
          <a:bodyPr/>
          <a:lstStyle/>
          <a:p>
            <a:r>
              <a:rPr lang="en-US" dirty="0"/>
              <a:t>The CPP Contribution Rate…</a:t>
            </a:r>
          </a:p>
        </p:txBody>
      </p:sp>
      <p:sp>
        <p:nvSpPr>
          <p:cNvPr id="3" name="Content Placeholder 2">
            <a:extLst>
              <a:ext uri="{FF2B5EF4-FFF2-40B4-BE49-F238E27FC236}">
                <a16:creationId xmlns:a16="http://schemas.microsoft.com/office/drawing/2014/main" id="{87477831-FFE3-BAE7-8EF6-A24FEA96EBDF}"/>
              </a:ext>
            </a:extLst>
          </p:cNvPr>
          <p:cNvSpPr>
            <a:spLocks noGrp="1"/>
          </p:cNvSpPr>
          <p:nvPr>
            <p:ph idx="1"/>
          </p:nvPr>
        </p:nvSpPr>
        <p:spPr/>
        <p:txBody>
          <a:bodyPr/>
          <a:lstStyle/>
          <a:p>
            <a:r>
              <a:rPr lang="en-US" dirty="0"/>
              <a:t>The CPP was in similar difficulties - had an unfunded future liability – and wasn’t taking in enough contributions. That was corrected starting in 1986 by increasing the deduction by about 300% from 3.6% to 10%.</a:t>
            </a:r>
          </a:p>
          <a:p>
            <a:r>
              <a:rPr lang="en-US" dirty="0"/>
              <a:t>Effective in 2024 that rate is now 12%</a:t>
            </a:r>
          </a:p>
          <a:p>
            <a:pPr marL="0" indent="0">
              <a:buNone/>
            </a:pPr>
            <a:endParaRPr lang="en-US" dirty="0"/>
          </a:p>
          <a:p>
            <a:pPr marL="0" indent="0">
              <a:buNone/>
            </a:pPr>
            <a:r>
              <a:rPr lang="en-US" sz="2400" i="1" dirty="0"/>
              <a:t>Side bar/FYI – The contribution is 50% paid via the Employer and 50% by the Employee – and the deductions are remitted to the CPP directly by the Employer ‘as-earned’. </a:t>
            </a:r>
          </a:p>
        </p:txBody>
      </p:sp>
      <p:pic>
        <p:nvPicPr>
          <p:cNvPr id="4" name="Picture 3">
            <a:extLst>
              <a:ext uri="{FF2B5EF4-FFF2-40B4-BE49-F238E27FC236}">
                <a16:creationId xmlns:a16="http://schemas.microsoft.com/office/drawing/2014/main" id="{0E19AF51-3309-1B8D-A49A-4A542AFE5FEC}"/>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410048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4D8F3D-52C4-B431-27CD-F8DD39A0314A}"/>
              </a:ext>
            </a:extLst>
          </p:cNvPr>
          <p:cNvSpPr>
            <a:spLocks noGrp="1"/>
          </p:cNvSpPr>
          <p:nvPr>
            <p:ph idx="1"/>
          </p:nvPr>
        </p:nvSpPr>
        <p:spPr/>
        <p:txBody>
          <a:bodyPr/>
          <a:lstStyle/>
          <a:p>
            <a:r>
              <a:rPr lang="en-CA" b="0" i="0" dirty="0">
                <a:solidFill>
                  <a:srgbClr val="202122"/>
                </a:solidFill>
                <a:effectLst/>
                <a:latin typeface="Arial" panose="020B0604020202020204" pitchFamily="34" charset="0"/>
              </a:rPr>
              <a:t>The increase to 12% </a:t>
            </a:r>
            <a:r>
              <a:rPr lang="en-CA" dirty="0">
                <a:solidFill>
                  <a:srgbClr val="202122"/>
                </a:solidFill>
                <a:latin typeface="Arial" panose="020B0604020202020204" pitchFamily="34" charset="0"/>
              </a:rPr>
              <a:t>is being done to…</a:t>
            </a:r>
          </a:p>
          <a:p>
            <a:pPr lvl="1"/>
            <a:r>
              <a:rPr lang="en-CA" dirty="0">
                <a:solidFill>
                  <a:srgbClr val="202122"/>
                </a:solidFill>
                <a:latin typeface="Arial" panose="020B0604020202020204" pitchFamily="34" charset="0"/>
              </a:rPr>
              <a:t>“</a:t>
            </a:r>
            <a:r>
              <a:rPr lang="en-CA" b="0" i="0" dirty="0">
                <a:solidFill>
                  <a:srgbClr val="202122"/>
                </a:solidFill>
                <a:effectLst/>
                <a:latin typeface="Arial" panose="020B0604020202020204" pitchFamily="34" charset="0"/>
              </a:rPr>
              <a:t>finance the expanded pensions and maintain the soundness of the plan, contributions to the CPP from workers and their employers will each rise 1 per cent from current levels, to 5.95 per cent over the existing band of covered earnings.</a:t>
            </a:r>
          </a:p>
          <a:p>
            <a:pPr lvl="1"/>
            <a:r>
              <a:rPr lang="en-CA" b="0" i="0" dirty="0">
                <a:solidFill>
                  <a:srgbClr val="202122"/>
                </a:solidFill>
                <a:effectLst/>
                <a:latin typeface="Arial" panose="020B0604020202020204" pitchFamily="34" charset="0"/>
              </a:rPr>
              <a:t>This increase will be phased in over 5 years, starting in 2019. </a:t>
            </a:r>
          </a:p>
          <a:p>
            <a:pPr lvl="1"/>
            <a:r>
              <a:rPr lang="en-CA" b="0" i="0" dirty="0">
                <a:solidFill>
                  <a:srgbClr val="202122"/>
                </a:solidFill>
                <a:effectLst/>
                <a:latin typeface="Arial" panose="020B0604020202020204" pitchFamily="34" charset="0"/>
              </a:rPr>
              <a:t>The increase to the earnings threshold will be phased in over 2 years, starting in 2024”</a:t>
            </a:r>
            <a:endParaRPr lang="en-US" dirty="0"/>
          </a:p>
        </p:txBody>
      </p:sp>
      <p:sp>
        <p:nvSpPr>
          <p:cNvPr id="7" name="Title 1">
            <a:extLst>
              <a:ext uri="{FF2B5EF4-FFF2-40B4-BE49-F238E27FC236}">
                <a16:creationId xmlns:a16="http://schemas.microsoft.com/office/drawing/2014/main" id="{42E020AB-6347-607A-CDE1-2565A7318BD6}"/>
              </a:ext>
            </a:extLst>
          </p:cNvPr>
          <p:cNvSpPr>
            <a:spLocks noGrp="1"/>
          </p:cNvSpPr>
          <p:nvPr>
            <p:ph type="title"/>
          </p:nvPr>
        </p:nvSpPr>
        <p:spPr/>
        <p:txBody>
          <a:bodyPr/>
          <a:lstStyle/>
          <a:p>
            <a:r>
              <a:rPr lang="en-US" dirty="0"/>
              <a:t>The CPP Contribution Rate Continued...</a:t>
            </a:r>
          </a:p>
        </p:txBody>
      </p:sp>
      <p:pic>
        <p:nvPicPr>
          <p:cNvPr id="8" name="Picture 7">
            <a:extLst>
              <a:ext uri="{FF2B5EF4-FFF2-40B4-BE49-F238E27FC236}">
                <a16:creationId xmlns:a16="http://schemas.microsoft.com/office/drawing/2014/main" id="{21B836C0-340F-9607-D03D-9B2D1D2BBB34}"/>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62334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FCDA4-A70C-1FEB-D0C2-141C4DFDC796}"/>
              </a:ext>
            </a:extLst>
          </p:cNvPr>
          <p:cNvSpPr>
            <a:spLocks noGrp="1"/>
          </p:cNvSpPr>
          <p:nvPr>
            <p:ph idx="1"/>
          </p:nvPr>
        </p:nvSpPr>
        <p:spPr>
          <a:xfrm>
            <a:off x="838200" y="1690688"/>
            <a:ext cx="10515600" cy="4351338"/>
          </a:xfrm>
        </p:spPr>
        <p:txBody>
          <a:bodyPr>
            <a:normAutofit fontScale="92500" lnSpcReduction="10000"/>
          </a:bodyPr>
          <a:lstStyle/>
          <a:p>
            <a:pPr marL="0" indent="0">
              <a:buNone/>
            </a:pPr>
            <a:r>
              <a:rPr lang="en-CA" b="0" i="0" dirty="0">
                <a:solidFill>
                  <a:srgbClr val="202122"/>
                </a:solidFill>
                <a:effectLst/>
                <a:latin typeface="Arial" panose="020B0604020202020204" pitchFamily="34" charset="0"/>
              </a:rPr>
              <a:t>“The primary CPP benefit is the monthly retirement pension.</a:t>
            </a:r>
          </a:p>
          <a:p>
            <a:r>
              <a:rPr lang="en-CA" b="0" i="0" dirty="0">
                <a:solidFill>
                  <a:srgbClr val="202122"/>
                </a:solidFill>
                <a:effectLst/>
                <a:latin typeface="Arial" panose="020B0604020202020204" pitchFamily="34" charset="0"/>
              </a:rPr>
              <a:t> Currently, (pre 2024) this is equal to </a:t>
            </a:r>
            <a:r>
              <a:rPr lang="en-CA" b="1" i="0" dirty="0">
                <a:solidFill>
                  <a:srgbClr val="202122"/>
                </a:solidFill>
                <a:effectLst/>
                <a:latin typeface="Arial" panose="020B0604020202020204" pitchFamily="34" charset="0"/>
              </a:rPr>
              <a:t>25 per cent </a:t>
            </a:r>
            <a:r>
              <a:rPr lang="en-CA" b="0" i="0" dirty="0">
                <a:solidFill>
                  <a:srgbClr val="202122"/>
                </a:solidFill>
                <a:effectLst/>
                <a:latin typeface="Arial" panose="020B0604020202020204" pitchFamily="34" charset="0"/>
              </a:rPr>
              <a:t>of the average earnings on which CPP contributions were made over the entire working life of a contributor from age 18 to 65 in constant dollars. </a:t>
            </a:r>
          </a:p>
          <a:p>
            <a:r>
              <a:rPr lang="en-CA" b="0" i="0" dirty="0">
                <a:solidFill>
                  <a:srgbClr val="202122"/>
                </a:solidFill>
                <a:effectLst/>
                <a:latin typeface="Arial" panose="020B0604020202020204" pitchFamily="34" charset="0"/>
              </a:rPr>
              <a:t>The earnings upon which contributions are made are subject to an annual limit, which, in 2020, is $58,700.</a:t>
            </a:r>
            <a:endParaRPr lang="en-CA" baseline="30000" dirty="0">
              <a:solidFill>
                <a:srgbClr val="3366CC"/>
              </a:solidFill>
              <a:latin typeface="Arial" panose="020B0604020202020204" pitchFamily="34" charset="0"/>
            </a:endParaRPr>
          </a:p>
          <a:p>
            <a:r>
              <a:rPr lang="en-CA" b="0" i="0" dirty="0">
                <a:solidFill>
                  <a:srgbClr val="202122"/>
                </a:solidFill>
                <a:effectLst/>
                <a:latin typeface="Arial" panose="020B0604020202020204" pitchFamily="34" charset="0"/>
              </a:rPr>
              <a:t>However, under changes being phased in by 2025, the pension benefit will rise to </a:t>
            </a:r>
            <a:r>
              <a:rPr lang="en-CA" b="1" i="0" dirty="0">
                <a:solidFill>
                  <a:srgbClr val="202122"/>
                </a:solidFill>
                <a:effectLst/>
                <a:latin typeface="Arial" panose="020B0604020202020204" pitchFamily="34" charset="0"/>
              </a:rPr>
              <a:t>33.33 per cent </a:t>
            </a:r>
            <a:r>
              <a:rPr lang="en-CA" b="0" i="0" dirty="0">
                <a:solidFill>
                  <a:srgbClr val="202122"/>
                </a:solidFill>
                <a:effectLst/>
                <a:latin typeface="Arial" panose="020B0604020202020204" pitchFamily="34" charset="0"/>
              </a:rPr>
              <a:t>of earnings on which contributions were made, </a:t>
            </a:r>
          </a:p>
          <a:p>
            <a:r>
              <a:rPr lang="en-CA" b="0" i="0" dirty="0">
                <a:solidFill>
                  <a:srgbClr val="202122"/>
                </a:solidFill>
                <a:effectLst/>
                <a:latin typeface="Arial" panose="020B0604020202020204" pitchFamily="34" charset="0"/>
              </a:rPr>
              <a:t>and the maximum amount of income covered by the CPP will rise by 14 percent from the projected 2025 limit of $69,700 to $79,400.”</a:t>
            </a:r>
            <a:endParaRPr lang="en-US" dirty="0"/>
          </a:p>
        </p:txBody>
      </p:sp>
      <p:sp>
        <p:nvSpPr>
          <p:cNvPr id="4" name="Title 1">
            <a:extLst>
              <a:ext uri="{FF2B5EF4-FFF2-40B4-BE49-F238E27FC236}">
                <a16:creationId xmlns:a16="http://schemas.microsoft.com/office/drawing/2014/main" id="{F82E6124-FD3A-7A89-334E-67B26826E3D6}"/>
              </a:ext>
            </a:extLst>
          </p:cNvPr>
          <p:cNvSpPr>
            <a:spLocks noGrp="1"/>
          </p:cNvSpPr>
          <p:nvPr>
            <p:ph type="title"/>
          </p:nvPr>
        </p:nvSpPr>
        <p:spPr/>
        <p:txBody>
          <a:bodyPr/>
          <a:lstStyle/>
          <a:p>
            <a:r>
              <a:rPr lang="en-US" dirty="0"/>
              <a:t>The CPP Contribution Rate Continued...</a:t>
            </a:r>
          </a:p>
        </p:txBody>
      </p:sp>
      <p:pic>
        <p:nvPicPr>
          <p:cNvPr id="5" name="Picture 4">
            <a:extLst>
              <a:ext uri="{FF2B5EF4-FFF2-40B4-BE49-F238E27FC236}">
                <a16:creationId xmlns:a16="http://schemas.microsoft.com/office/drawing/2014/main" id="{C0D1E0DF-4F2E-D64C-C002-B06B712E9D2D}"/>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370071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9296F0-28D0-9B74-E487-85674A381923}"/>
              </a:ext>
            </a:extLst>
          </p:cNvPr>
          <p:cNvSpPr>
            <a:spLocks noGrp="1"/>
          </p:cNvSpPr>
          <p:nvPr>
            <p:ph idx="1"/>
          </p:nvPr>
        </p:nvSpPr>
        <p:spPr/>
        <p:txBody>
          <a:bodyPr/>
          <a:lstStyle/>
          <a:p>
            <a:pPr marL="0" indent="0">
              <a:buNone/>
            </a:pPr>
            <a:r>
              <a:rPr lang="en-US" dirty="0"/>
              <a:t>Some consider these changes a good thing…</a:t>
            </a:r>
          </a:p>
          <a:p>
            <a:pPr marL="0" indent="0">
              <a:buNone/>
            </a:pPr>
            <a:r>
              <a:rPr lang="en-US" dirty="0"/>
              <a:t>Others do not. </a:t>
            </a:r>
          </a:p>
          <a:p>
            <a:pPr marL="0" indent="0">
              <a:buNone/>
            </a:pPr>
            <a:r>
              <a:rPr lang="en-US" dirty="0"/>
              <a:t>It means:</a:t>
            </a:r>
          </a:p>
          <a:p>
            <a:r>
              <a:rPr lang="en-US" dirty="0"/>
              <a:t>More government control – less flexibility in how one saves for retirement</a:t>
            </a:r>
          </a:p>
          <a:p>
            <a:r>
              <a:rPr lang="en-US" dirty="0"/>
              <a:t>More incentive for Employees and business owners to ”opt out” via contracting and getting ‘paid’ via dividends</a:t>
            </a:r>
          </a:p>
        </p:txBody>
      </p:sp>
      <p:sp>
        <p:nvSpPr>
          <p:cNvPr id="4" name="Title 1">
            <a:extLst>
              <a:ext uri="{FF2B5EF4-FFF2-40B4-BE49-F238E27FC236}">
                <a16:creationId xmlns:a16="http://schemas.microsoft.com/office/drawing/2014/main" id="{C49E75B9-DEE2-18EC-2527-7C8FA49AA532}"/>
              </a:ext>
            </a:extLst>
          </p:cNvPr>
          <p:cNvSpPr>
            <a:spLocks noGrp="1"/>
          </p:cNvSpPr>
          <p:nvPr>
            <p:ph type="title"/>
          </p:nvPr>
        </p:nvSpPr>
        <p:spPr/>
        <p:txBody>
          <a:bodyPr/>
          <a:lstStyle/>
          <a:p>
            <a:r>
              <a:rPr lang="en-US" dirty="0"/>
              <a:t>The CPP Contribution Rate Continued...</a:t>
            </a:r>
          </a:p>
        </p:txBody>
      </p:sp>
      <p:pic>
        <p:nvPicPr>
          <p:cNvPr id="5" name="Picture 4">
            <a:extLst>
              <a:ext uri="{FF2B5EF4-FFF2-40B4-BE49-F238E27FC236}">
                <a16:creationId xmlns:a16="http://schemas.microsoft.com/office/drawing/2014/main" id="{2E065B7E-8DBC-85F5-596D-D5C070079EC9}"/>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24029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2F2AA-FF0D-AB78-E601-A65DFB278D8D}"/>
              </a:ext>
            </a:extLst>
          </p:cNvPr>
          <p:cNvSpPr>
            <a:spLocks noGrp="1"/>
          </p:cNvSpPr>
          <p:nvPr>
            <p:ph type="title"/>
          </p:nvPr>
        </p:nvSpPr>
        <p:spPr/>
        <p:txBody>
          <a:bodyPr/>
          <a:lstStyle/>
          <a:p>
            <a:r>
              <a:rPr lang="en-US" dirty="0"/>
              <a:t>Topics to be covered:</a:t>
            </a:r>
          </a:p>
        </p:txBody>
      </p:sp>
      <p:sp>
        <p:nvSpPr>
          <p:cNvPr id="3" name="Content Placeholder 2">
            <a:extLst>
              <a:ext uri="{FF2B5EF4-FFF2-40B4-BE49-F238E27FC236}">
                <a16:creationId xmlns:a16="http://schemas.microsoft.com/office/drawing/2014/main" id="{A9E31D12-E0D1-FEC6-B149-73CED8B950C2}"/>
              </a:ext>
            </a:extLst>
          </p:cNvPr>
          <p:cNvSpPr>
            <a:spLocks noGrp="1"/>
          </p:cNvSpPr>
          <p:nvPr>
            <p:ph idx="1"/>
          </p:nvPr>
        </p:nvSpPr>
        <p:spPr/>
        <p:txBody>
          <a:bodyPr>
            <a:normAutofit fontScale="92500" lnSpcReduction="10000"/>
          </a:bodyPr>
          <a:lstStyle/>
          <a:p>
            <a:r>
              <a:rPr lang="en-US" dirty="0"/>
              <a:t>A Very Brief Introduction of myself and Libertas Alberta</a:t>
            </a:r>
          </a:p>
          <a:p>
            <a:r>
              <a:rPr lang="en-US" dirty="0"/>
              <a:t>Some terms we need to understand...</a:t>
            </a:r>
          </a:p>
          <a:p>
            <a:r>
              <a:rPr lang="en-US" dirty="0"/>
              <a:t>A brief history of Public Pensions and the CPP</a:t>
            </a:r>
          </a:p>
          <a:p>
            <a:r>
              <a:rPr lang="en-US" dirty="0"/>
              <a:t>What is Alberta’s – and Albertan’s – share of the CPP Fund</a:t>
            </a:r>
          </a:p>
          <a:p>
            <a:r>
              <a:rPr lang="en-US" dirty="0"/>
              <a:t>What are the implications of that Share compared to the actuarial need.</a:t>
            </a:r>
          </a:p>
          <a:p>
            <a:r>
              <a:rPr lang="en-US" dirty="0"/>
              <a:t>And what would an APP mean for Albertans - working and retired - and those who employ them. </a:t>
            </a:r>
          </a:p>
          <a:p>
            <a:r>
              <a:rPr lang="en-US" dirty="0"/>
              <a:t> The CPP and how it is managed</a:t>
            </a:r>
          </a:p>
          <a:p>
            <a:r>
              <a:rPr lang="en-US" dirty="0"/>
              <a:t>The concerns Canadians should have about the CPP</a:t>
            </a:r>
          </a:p>
          <a:p>
            <a:r>
              <a:rPr lang="en-US" dirty="0"/>
              <a:t>How an Alberta Pension Plan should be managed</a:t>
            </a:r>
          </a:p>
        </p:txBody>
      </p:sp>
      <p:pic>
        <p:nvPicPr>
          <p:cNvPr id="4" name="Picture 3">
            <a:extLst>
              <a:ext uri="{FF2B5EF4-FFF2-40B4-BE49-F238E27FC236}">
                <a16:creationId xmlns:a16="http://schemas.microsoft.com/office/drawing/2014/main" id="{5991D28A-36F6-6302-1582-BA9D2BAC3FD4}"/>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2066160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B8F29-AEF2-A676-3B26-FBC5E9FF33F8}"/>
              </a:ext>
            </a:extLst>
          </p:cNvPr>
          <p:cNvSpPr>
            <a:spLocks noGrp="1"/>
          </p:cNvSpPr>
          <p:nvPr>
            <p:ph type="title"/>
          </p:nvPr>
        </p:nvSpPr>
        <p:spPr/>
        <p:txBody>
          <a:bodyPr/>
          <a:lstStyle/>
          <a:p>
            <a:r>
              <a:rPr lang="en-US" dirty="0"/>
              <a:t>A critique of the CPP</a:t>
            </a:r>
          </a:p>
        </p:txBody>
      </p:sp>
      <p:sp>
        <p:nvSpPr>
          <p:cNvPr id="3" name="Content Placeholder 2">
            <a:extLst>
              <a:ext uri="{FF2B5EF4-FFF2-40B4-BE49-F238E27FC236}">
                <a16:creationId xmlns:a16="http://schemas.microsoft.com/office/drawing/2014/main" id="{2F89869F-0D67-4598-16D5-56F1B603A638}"/>
              </a:ext>
            </a:extLst>
          </p:cNvPr>
          <p:cNvSpPr>
            <a:spLocks noGrp="1"/>
          </p:cNvSpPr>
          <p:nvPr>
            <p:ph idx="1"/>
          </p:nvPr>
        </p:nvSpPr>
        <p:spPr/>
        <p:txBody>
          <a:bodyPr/>
          <a:lstStyle/>
          <a:p>
            <a:pPr marL="0" indent="0">
              <a:buNone/>
            </a:pPr>
            <a:r>
              <a:rPr lang="en-US" dirty="0"/>
              <a:t>Four huge issues:</a:t>
            </a:r>
          </a:p>
          <a:p>
            <a:r>
              <a:rPr lang="en-US" dirty="0"/>
              <a:t>The CPP is expensive</a:t>
            </a:r>
          </a:p>
          <a:p>
            <a:r>
              <a:rPr lang="en-US" dirty="0"/>
              <a:t>The CPP fund has become unwieldy – unable to efficiently play in the market system</a:t>
            </a:r>
          </a:p>
          <a:p>
            <a:r>
              <a:rPr lang="en-US" dirty="0"/>
              <a:t>Liquidity – lack of transparency.</a:t>
            </a:r>
          </a:p>
          <a:p>
            <a:r>
              <a:rPr lang="en-US" dirty="0"/>
              <a:t>It is not accountable.</a:t>
            </a:r>
          </a:p>
          <a:p>
            <a:endParaRPr lang="en-US" dirty="0"/>
          </a:p>
        </p:txBody>
      </p:sp>
      <p:pic>
        <p:nvPicPr>
          <p:cNvPr id="4" name="Picture 3">
            <a:extLst>
              <a:ext uri="{FF2B5EF4-FFF2-40B4-BE49-F238E27FC236}">
                <a16:creationId xmlns:a16="http://schemas.microsoft.com/office/drawing/2014/main" id="{F0733EA8-1BDC-55EC-1A21-6DBE76B610FD}"/>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2789649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9F056-160A-BE5F-B39D-55AFA281355D}"/>
              </a:ext>
            </a:extLst>
          </p:cNvPr>
          <p:cNvSpPr>
            <a:spLocks noGrp="1"/>
          </p:cNvSpPr>
          <p:nvPr>
            <p:ph type="title"/>
          </p:nvPr>
        </p:nvSpPr>
        <p:spPr/>
        <p:txBody>
          <a:bodyPr/>
          <a:lstStyle/>
          <a:p>
            <a:r>
              <a:rPr lang="en-US" dirty="0"/>
              <a:t>The CPP is expensive</a:t>
            </a:r>
            <a:br>
              <a:rPr lang="en-US" dirty="0"/>
            </a:br>
            <a:endParaRPr lang="en-US" dirty="0"/>
          </a:p>
        </p:txBody>
      </p:sp>
      <p:sp>
        <p:nvSpPr>
          <p:cNvPr id="4" name="Content Placeholder 2">
            <a:extLst>
              <a:ext uri="{FF2B5EF4-FFF2-40B4-BE49-F238E27FC236}">
                <a16:creationId xmlns:a16="http://schemas.microsoft.com/office/drawing/2014/main" id="{00B82006-0744-DE8C-A3D7-230F07538B11}"/>
              </a:ext>
            </a:extLst>
          </p:cNvPr>
          <p:cNvSpPr>
            <a:spLocks noGrp="1"/>
          </p:cNvSpPr>
          <p:nvPr>
            <p:ph idx="1"/>
          </p:nvPr>
        </p:nvSpPr>
        <p:spPr>
          <a:xfrm>
            <a:off x="838200" y="1511300"/>
            <a:ext cx="10694670" cy="4603750"/>
          </a:xfrm>
        </p:spPr>
        <p:txBody>
          <a:bodyPr>
            <a:normAutofit/>
          </a:bodyPr>
          <a:lstStyle/>
          <a:p>
            <a:r>
              <a:rPr lang="en-CA" dirty="0"/>
              <a:t>They employ over 2000 people (as per their own annual reports) </a:t>
            </a:r>
          </a:p>
          <a:p>
            <a:r>
              <a:rPr lang="en-CA" dirty="0"/>
              <a:t>An all-in annual operating cost of well over 2 billion – likely over 3 billion – per year. </a:t>
            </a:r>
          </a:p>
          <a:p>
            <a:pPr marL="0" indent="0">
              <a:buNone/>
            </a:pPr>
            <a:r>
              <a:rPr lang="en-CA" dirty="0"/>
              <a:t>Translated to terms investors are familiar with – that’s over a 0.5% Management Expense Ratio (MER) </a:t>
            </a:r>
          </a:p>
          <a:p>
            <a:pPr lvl="1"/>
            <a:r>
              <a:rPr lang="en-CA" dirty="0"/>
              <a:t>Considering the size of the fund under management and the economy of scale that that should deliver, along with almost half of the current fund being in non-trading assets – real estate and private equity where the transaction costs are absorbed by the seller and the assets are intended to be held for the very long term,  </a:t>
            </a:r>
            <a:r>
              <a:rPr lang="en-CA" b="1" dirty="0"/>
              <a:t>0.5% is a very high MER</a:t>
            </a:r>
            <a:r>
              <a:rPr lang="en-CA" dirty="0"/>
              <a:t>. </a:t>
            </a:r>
          </a:p>
          <a:p>
            <a:endParaRPr lang="en-US" dirty="0"/>
          </a:p>
        </p:txBody>
      </p:sp>
      <p:pic>
        <p:nvPicPr>
          <p:cNvPr id="6" name="Picture 5">
            <a:extLst>
              <a:ext uri="{FF2B5EF4-FFF2-40B4-BE49-F238E27FC236}">
                <a16:creationId xmlns:a16="http://schemas.microsoft.com/office/drawing/2014/main" id="{ADBEB42B-66AE-43D4-E2AE-E667D6839435}"/>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32035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543D19-C47E-1E5C-85DA-AC322D62F1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F28E0E-ADDC-FC6D-C068-EE097AFE5AF0}"/>
              </a:ext>
            </a:extLst>
          </p:cNvPr>
          <p:cNvSpPr>
            <a:spLocks noGrp="1"/>
          </p:cNvSpPr>
          <p:nvPr>
            <p:ph type="title"/>
          </p:nvPr>
        </p:nvSpPr>
        <p:spPr/>
        <p:txBody>
          <a:bodyPr/>
          <a:lstStyle/>
          <a:p>
            <a:r>
              <a:rPr lang="en-US" dirty="0"/>
              <a:t>The CPP is expensive continued…</a:t>
            </a:r>
            <a:br>
              <a:rPr lang="en-US" dirty="0"/>
            </a:br>
            <a:endParaRPr lang="en-US" dirty="0"/>
          </a:p>
        </p:txBody>
      </p:sp>
      <p:sp>
        <p:nvSpPr>
          <p:cNvPr id="4" name="Content Placeholder 2">
            <a:extLst>
              <a:ext uri="{FF2B5EF4-FFF2-40B4-BE49-F238E27FC236}">
                <a16:creationId xmlns:a16="http://schemas.microsoft.com/office/drawing/2014/main" id="{D053B59B-6E4B-74DE-3654-8F195861B0ED}"/>
              </a:ext>
            </a:extLst>
          </p:cNvPr>
          <p:cNvSpPr>
            <a:spLocks noGrp="1"/>
          </p:cNvSpPr>
          <p:nvPr>
            <p:ph idx="1"/>
          </p:nvPr>
        </p:nvSpPr>
        <p:spPr>
          <a:xfrm>
            <a:off x="838200" y="1511300"/>
            <a:ext cx="10515600" cy="4351338"/>
          </a:xfrm>
        </p:spPr>
        <p:txBody>
          <a:bodyPr/>
          <a:lstStyle/>
          <a:p>
            <a:r>
              <a:rPr lang="en-CA" dirty="0"/>
              <a:t>There should be no marketing costs for the CPP – All wage-earning Canadians by law are required to contribute</a:t>
            </a:r>
          </a:p>
          <a:p>
            <a:pPr lvl="1"/>
            <a:r>
              <a:rPr lang="en-CA" dirty="0"/>
              <a:t>Yet they spend approximately 40 million per year on advertising</a:t>
            </a:r>
          </a:p>
          <a:p>
            <a:pPr marL="0" indent="0">
              <a:buNone/>
            </a:pPr>
            <a:endParaRPr lang="en-CA" dirty="0"/>
          </a:p>
          <a:p>
            <a:r>
              <a:rPr lang="en-CA" dirty="0"/>
              <a:t>They are not burdened by annual reporting and other mailings to be done and the myriad other service demands individual investment clients require that the CPP does not have to do. </a:t>
            </a:r>
            <a:endParaRPr lang="en-US" dirty="0"/>
          </a:p>
        </p:txBody>
      </p:sp>
      <p:pic>
        <p:nvPicPr>
          <p:cNvPr id="3" name="Picture 2">
            <a:extLst>
              <a:ext uri="{FF2B5EF4-FFF2-40B4-BE49-F238E27FC236}">
                <a16:creationId xmlns:a16="http://schemas.microsoft.com/office/drawing/2014/main" id="{E0AB7458-BABA-0C98-D0BB-A808E46E7AB0}"/>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401809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2C3D60-2425-739B-FA66-5112DD698F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A65131-F5B1-4778-4EC8-638D142C41C5}"/>
              </a:ext>
            </a:extLst>
          </p:cNvPr>
          <p:cNvSpPr>
            <a:spLocks noGrp="1"/>
          </p:cNvSpPr>
          <p:nvPr>
            <p:ph type="title"/>
          </p:nvPr>
        </p:nvSpPr>
        <p:spPr/>
        <p:txBody>
          <a:bodyPr/>
          <a:lstStyle/>
          <a:p>
            <a:r>
              <a:rPr lang="en-US" dirty="0"/>
              <a:t>The CPP is expensive continued…</a:t>
            </a:r>
            <a:br>
              <a:rPr lang="en-US" dirty="0"/>
            </a:br>
            <a:endParaRPr lang="en-US" dirty="0"/>
          </a:p>
        </p:txBody>
      </p:sp>
      <p:sp>
        <p:nvSpPr>
          <p:cNvPr id="4" name="Content Placeholder 2">
            <a:extLst>
              <a:ext uri="{FF2B5EF4-FFF2-40B4-BE49-F238E27FC236}">
                <a16:creationId xmlns:a16="http://schemas.microsoft.com/office/drawing/2014/main" id="{023C9426-0556-0B10-8BC8-3644DCCF2255}"/>
              </a:ext>
            </a:extLst>
          </p:cNvPr>
          <p:cNvSpPr>
            <a:spLocks noGrp="1"/>
          </p:cNvSpPr>
          <p:nvPr>
            <p:ph idx="1"/>
          </p:nvPr>
        </p:nvSpPr>
        <p:spPr>
          <a:xfrm>
            <a:off x="838199" y="1511300"/>
            <a:ext cx="9934575" cy="4351338"/>
          </a:xfrm>
        </p:spPr>
        <p:txBody>
          <a:bodyPr/>
          <a:lstStyle/>
          <a:p>
            <a:r>
              <a:rPr lang="en-CA" dirty="0"/>
              <a:t>By comparison, a person can buy $1000 of a Vanguard </a:t>
            </a:r>
            <a:r>
              <a:rPr lang="en-CA" i="1" dirty="0"/>
              <a:t>managed</a:t>
            </a:r>
            <a:r>
              <a:rPr lang="en-CA" dirty="0"/>
              <a:t> balanced fund with a 0.41% MER. Index-linked funds can have an MER as low as 0.05% (!!).</a:t>
            </a:r>
          </a:p>
        </p:txBody>
      </p:sp>
      <p:pic>
        <p:nvPicPr>
          <p:cNvPr id="5" name="Picture 4">
            <a:extLst>
              <a:ext uri="{FF2B5EF4-FFF2-40B4-BE49-F238E27FC236}">
                <a16:creationId xmlns:a16="http://schemas.microsoft.com/office/drawing/2014/main" id="{1CF7AE68-7CE2-879C-ECD1-6D495E09C347}"/>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402573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6A8E6-B10C-B9B5-5280-66B5955FFD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015240-D2AD-8B97-FB2C-E066E2B048ED}"/>
              </a:ext>
            </a:extLst>
          </p:cNvPr>
          <p:cNvSpPr>
            <a:spLocks noGrp="1"/>
          </p:cNvSpPr>
          <p:nvPr>
            <p:ph type="title"/>
          </p:nvPr>
        </p:nvSpPr>
        <p:spPr>
          <a:xfrm>
            <a:off x="838200" y="365125"/>
            <a:ext cx="10515600" cy="1302310"/>
          </a:xfrm>
        </p:spPr>
        <p:txBody>
          <a:bodyPr>
            <a:normAutofit/>
          </a:bodyPr>
          <a:lstStyle/>
          <a:p>
            <a:r>
              <a:rPr lang="en-US" dirty="0"/>
              <a:t>The CPP is expensive continued…</a:t>
            </a:r>
            <a:br>
              <a:rPr lang="en-US" dirty="0"/>
            </a:br>
            <a:endParaRPr lang="en-US" dirty="0"/>
          </a:p>
        </p:txBody>
      </p:sp>
      <p:pic>
        <p:nvPicPr>
          <p:cNvPr id="3" name="Picture 2">
            <a:extLst>
              <a:ext uri="{FF2B5EF4-FFF2-40B4-BE49-F238E27FC236}">
                <a16:creationId xmlns:a16="http://schemas.microsoft.com/office/drawing/2014/main" id="{97D9EAF5-9E22-8331-56C9-4966A12E8478}"/>
              </a:ext>
            </a:extLst>
          </p:cNvPr>
          <p:cNvPicPr>
            <a:picLocks noChangeAspect="1"/>
          </p:cNvPicPr>
          <p:nvPr/>
        </p:nvPicPr>
        <p:blipFill>
          <a:blip r:embed="rId2"/>
          <a:stretch>
            <a:fillRect/>
          </a:stretch>
        </p:blipFill>
        <p:spPr>
          <a:xfrm>
            <a:off x="838200" y="1269362"/>
            <a:ext cx="9263063" cy="5163416"/>
          </a:xfrm>
          <a:prstGeom prst="rect">
            <a:avLst/>
          </a:prstGeom>
        </p:spPr>
      </p:pic>
      <p:pic>
        <p:nvPicPr>
          <p:cNvPr id="7" name="Picture 6">
            <a:extLst>
              <a:ext uri="{FF2B5EF4-FFF2-40B4-BE49-F238E27FC236}">
                <a16:creationId xmlns:a16="http://schemas.microsoft.com/office/drawing/2014/main" id="{E9F638DB-6561-10AA-7C6C-385E0606572D}"/>
              </a:ext>
            </a:extLst>
          </p:cNvPr>
          <p:cNvPicPr>
            <a:picLocks noChangeAspect="1"/>
          </p:cNvPicPr>
          <p:nvPr/>
        </p:nvPicPr>
        <p:blipFill>
          <a:blip r:embed="rId3"/>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71849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6DD0B-00D5-38E7-C7CC-1928EAB8B54A}"/>
              </a:ext>
            </a:extLst>
          </p:cNvPr>
          <p:cNvSpPr>
            <a:spLocks noGrp="1"/>
          </p:cNvSpPr>
          <p:nvPr>
            <p:ph type="title"/>
          </p:nvPr>
        </p:nvSpPr>
        <p:spPr>
          <a:xfrm>
            <a:off x="838200" y="500062"/>
            <a:ext cx="10515600" cy="1325563"/>
          </a:xfrm>
        </p:spPr>
        <p:txBody>
          <a:bodyPr>
            <a:normAutofit/>
          </a:bodyPr>
          <a:lstStyle/>
          <a:p>
            <a:r>
              <a:rPr lang="en-US" dirty="0"/>
              <a:t>The CPP fund has become unwieldy</a:t>
            </a:r>
            <a:br>
              <a:rPr lang="en-US" dirty="0"/>
            </a:br>
            <a:endParaRPr lang="en-US" dirty="0"/>
          </a:p>
        </p:txBody>
      </p:sp>
      <p:sp>
        <p:nvSpPr>
          <p:cNvPr id="3" name="Content Placeholder 2">
            <a:extLst>
              <a:ext uri="{FF2B5EF4-FFF2-40B4-BE49-F238E27FC236}">
                <a16:creationId xmlns:a16="http://schemas.microsoft.com/office/drawing/2014/main" id="{8EBF9147-B23F-62A6-1335-D8F6CF206DC5}"/>
              </a:ext>
            </a:extLst>
          </p:cNvPr>
          <p:cNvSpPr>
            <a:spLocks noGrp="1"/>
          </p:cNvSpPr>
          <p:nvPr>
            <p:ph idx="1"/>
          </p:nvPr>
        </p:nvSpPr>
        <p:spPr>
          <a:xfrm>
            <a:off x="838200" y="1551305"/>
            <a:ext cx="10515600" cy="4351338"/>
          </a:xfrm>
        </p:spPr>
        <p:txBody>
          <a:bodyPr/>
          <a:lstStyle/>
          <a:p>
            <a:r>
              <a:rPr lang="en-US" dirty="0"/>
              <a:t>Due to its sheer size, it is unable to efficiently play in the market system.</a:t>
            </a:r>
          </a:p>
          <a:p>
            <a:r>
              <a:rPr lang="en-US" dirty="0"/>
              <a:t>Portfolios that have too many individual ownership positions dilute their ability to capture growth. </a:t>
            </a:r>
          </a:p>
          <a:p>
            <a:r>
              <a:rPr lang="en-US" dirty="0"/>
              <a:t>But buying only a manageable number of publicly-traded stocks or bonds means simply by acquiring or selling into a position distorts the market</a:t>
            </a:r>
          </a:p>
          <a:p>
            <a:r>
              <a:rPr lang="en-US" dirty="0"/>
              <a:t>Essentially they buy high and sell low </a:t>
            </a:r>
          </a:p>
        </p:txBody>
      </p:sp>
      <p:pic>
        <p:nvPicPr>
          <p:cNvPr id="4" name="Picture 3">
            <a:extLst>
              <a:ext uri="{FF2B5EF4-FFF2-40B4-BE49-F238E27FC236}">
                <a16:creationId xmlns:a16="http://schemas.microsoft.com/office/drawing/2014/main" id="{451F1A8E-15E4-41E0-FF1C-4FDD6C19EA0E}"/>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895778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BFC31-F20B-4DFA-CFD4-123194CA03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88CF49-6FFF-F46A-8BDA-670700DE9232}"/>
              </a:ext>
            </a:extLst>
          </p:cNvPr>
          <p:cNvSpPr>
            <a:spLocks noGrp="1"/>
          </p:cNvSpPr>
          <p:nvPr>
            <p:ph type="title"/>
          </p:nvPr>
        </p:nvSpPr>
        <p:spPr>
          <a:xfrm>
            <a:off x="838200" y="500062"/>
            <a:ext cx="10515600" cy="1325563"/>
          </a:xfrm>
        </p:spPr>
        <p:txBody>
          <a:bodyPr>
            <a:normAutofit fontScale="90000"/>
          </a:bodyPr>
          <a:lstStyle/>
          <a:p>
            <a:r>
              <a:rPr lang="en-US" dirty="0"/>
              <a:t>The CPP fund has become unwieldy continued…</a:t>
            </a:r>
            <a:br>
              <a:rPr lang="en-US" dirty="0"/>
            </a:br>
            <a:endParaRPr lang="en-US" dirty="0"/>
          </a:p>
        </p:txBody>
      </p:sp>
      <p:sp>
        <p:nvSpPr>
          <p:cNvPr id="3" name="Content Placeholder 2">
            <a:extLst>
              <a:ext uri="{FF2B5EF4-FFF2-40B4-BE49-F238E27FC236}">
                <a16:creationId xmlns:a16="http://schemas.microsoft.com/office/drawing/2014/main" id="{598A77D5-4A00-DBF6-F28D-C9B225C53B96}"/>
              </a:ext>
            </a:extLst>
          </p:cNvPr>
          <p:cNvSpPr>
            <a:spLocks noGrp="1"/>
          </p:cNvSpPr>
          <p:nvPr>
            <p:ph idx="1"/>
          </p:nvPr>
        </p:nvSpPr>
        <p:spPr/>
        <p:txBody>
          <a:bodyPr/>
          <a:lstStyle/>
          <a:p>
            <a:r>
              <a:rPr lang="en-US" dirty="0"/>
              <a:t>This has, along with some accounting and actuarial rule changes, incentivized the CPP to move away from publicly-traded assets and into Private Placements, Real Estate and Infrastructure.</a:t>
            </a:r>
          </a:p>
          <a:p>
            <a:r>
              <a:rPr lang="en-US" dirty="0"/>
              <a:t>More on that next…</a:t>
            </a:r>
          </a:p>
        </p:txBody>
      </p:sp>
      <p:pic>
        <p:nvPicPr>
          <p:cNvPr id="4" name="Picture 3">
            <a:extLst>
              <a:ext uri="{FF2B5EF4-FFF2-40B4-BE49-F238E27FC236}">
                <a16:creationId xmlns:a16="http://schemas.microsoft.com/office/drawing/2014/main" id="{E3E2D63A-335C-5CBB-A496-ABEAF03FA464}"/>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59820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81469-6B92-2C7A-03B6-386642D85764}"/>
              </a:ext>
            </a:extLst>
          </p:cNvPr>
          <p:cNvSpPr>
            <a:spLocks noGrp="1"/>
          </p:cNvSpPr>
          <p:nvPr>
            <p:ph type="title"/>
          </p:nvPr>
        </p:nvSpPr>
        <p:spPr/>
        <p:txBody>
          <a:bodyPr/>
          <a:lstStyle/>
          <a:p>
            <a:r>
              <a:rPr lang="en-US" dirty="0"/>
              <a:t>Liquidity – lack of transparency.</a:t>
            </a:r>
          </a:p>
        </p:txBody>
      </p:sp>
      <p:sp>
        <p:nvSpPr>
          <p:cNvPr id="3" name="Content Placeholder 2">
            <a:extLst>
              <a:ext uri="{FF2B5EF4-FFF2-40B4-BE49-F238E27FC236}">
                <a16:creationId xmlns:a16="http://schemas.microsoft.com/office/drawing/2014/main" id="{D7BB6C68-BA5F-CEE9-06AC-CB0D3AECE9B1}"/>
              </a:ext>
            </a:extLst>
          </p:cNvPr>
          <p:cNvSpPr>
            <a:spLocks noGrp="1"/>
          </p:cNvSpPr>
          <p:nvPr>
            <p:ph idx="1"/>
          </p:nvPr>
        </p:nvSpPr>
        <p:spPr>
          <a:xfrm>
            <a:off x="838200" y="1562735"/>
            <a:ext cx="10515600" cy="4351338"/>
          </a:xfrm>
        </p:spPr>
        <p:txBody>
          <a:bodyPr>
            <a:normAutofit/>
          </a:bodyPr>
          <a:lstStyle/>
          <a:p>
            <a:pPr marL="0" indent="0">
              <a:buNone/>
            </a:pPr>
            <a:r>
              <a:rPr lang="en-US" dirty="0"/>
              <a:t>There have been several accounting and actuarial reserve rule changes brought on by several market upheavals that have happened over the past 30+ years: </a:t>
            </a:r>
          </a:p>
          <a:p>
            <a:r>
              <a:rPr lang="en-US" dirty="0"/>
              <a:t>Hurricane Andrew and the ‘scandalous’ collapse of Girling Re</a:t>
            </a:r>
          </a:p>
          <a:p>
            <a:r>
              <a:rPr lang="en-US" dirty="0"/>
              <a:t>Enron and other accounting scandals –early 2000s</a:t>
            </a:r>
          </a:p>
          <a:p>
            <a:r>
              <a:rPr lang="en-US" dirty="0"/>
              <a:t>The sub-prime crisis 2008</a:t>
            </a:r>
          </a:p>
          <a:p>
            <a:endParaRPr lang="en-US" dirty="0"/>
          </a:p>
          <a:p>
            <a:r>
              <a:rPr lang="en-US" dirty="0"/>
              <a:t>One of the primary outcomes for insurance and pension managers was that investments had to be “marked to market” on a daily basis.</a:t>
            </a:r>
          </a:p>
        </p:txBody>
      </p:sp>
      <p:pic>
        <p:nvPicPr>
          <p:cNvPr id="4" name="Picture 3">
            <a:extLst>
              <a:ext uri="{FF2B5EF4-FFF2-40B4-BE49-F238E27FC236}">
                <a16:creationId xmlns:a16="http://schemas.microsoft.com/office/drawing/2014/main" id="{A4051BFD-C7B0-F84A-4C8D-6D0DB63576FA}"/>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58685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1900D9-C2BD-F70C-C758-BE87C123B4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B21592-1AC9-9A06-D616-BD13ABF5A298}"/>
              </a:ext>
            </a:extLst>
          </p:cNvPr>
          <p:cNvSpPr>
            <a:spLocks noGrp="1"/>
          </p:cNvSpPr>
          <p:nvPr>
            <p:ph type="title"/>
          </p:nvPr>
        </p:nvSpPr>
        <p:spPr/>
        <p:txBody>
          <a:bodyPr/>
          <a:lstStyle/>
          <a:p>
            <a:r>
              <a:rPr lang="en-US" dirty="0"/>
              <a:t>Liquidity – lack of transparency continued...</a:t>
            </a:r>
          </a:p>
        </p:txBody>
      </p:sp>
      <p:sp>
        <p:nvSpPr>
          <p:cNvPr id="3" name="Content Placeholder 2">
            <a:extLst>
              <a:ext uri="{FF2B5EF4-FFF2-40B4-BE49-F238E27FC236}">
                <a16:creationId xmlns:a16="http://schemas.microsoft.com/office/drawing/2014/main" id="{A94A369C-AE9A-FDE9-37B9-4DDF53A393A5}"/>
              </a:ext>
            </a:extLst>
          </p:cNvPr>
          <p:cNvSpPr>
            <a:spLocks noGrp="1"/>
          </p:cNvSpPr>
          <p:nvPr>
            <p:ph idx="1"/>
          </p:nvPr>
        </p:nvSpPr>
        <p:spPr>
          <a:xfrm>
            <a:off x="838200" y="1960561"/>
            <a:ext cx="10515600" cy="3480119"/>
          </a:xfrm>
        </p:spPr>
        <p:txBody>
          <a:bodyPr>
            <a:normAutofit fontScale="92500" lnSpcReduction="10000"/>
          </a:bodyPr>
          <a:lstStyle/>
          <a:p>
            <a:r>
              <a:rPr lang="en-US" dirty="0"/>
              <a:t>This caused a lot of volatility and “strain” on the actuarial requirements and literally the values of the companies themselves</a:t>
            </a:r>
          </a:p>
          <a:p>
            <a:pPr lvl="1"/>
            <a:r>
              <a:rPr lang="en-US" dirty="0"/>
              <a:t>Some very smart people say that it was the M2M requirements that precipitated the financial market collapse of 2008.</a:t>
            </a:r>
          </a:p>
          <a:p>
            <a:pPr marL="0" indent="0">
              <a:buNone/>
            </a:pPr>
            <a:endParaRPr lang="en-US" dirty="0"/>
          </a:p>
          <a:p>
            <a:r>
              <a:rPr lang="en-US" dirty="0"/>
              <a:t>It created a huge incentive to move away from publicly-traded assets to ones that are not. This eliminates the “mark to market” issue.</a:t>
            </a:r>
          </a:p>
          <a:p>
            <a:pPr marL="0" indent="0">
              <a:buNone/>
            </a:pPr>
            <a:endParaRPr lang="en-US" dirty="0"/>
          </a:p>
          <a:p>
            <a:r>
              <a:rPr lang="en-US" dirty="0"/>
              <a:t>This also made </a:t>
            </a:r>
            <a:r>
              <a:rPr lang="en-US" b="1" dirty="0"/>
              <a:t>accurate</a:t>
            </a:r>
            <a:r>
              <a:rPr lang="en-US" dirty="0"/>
              <a:t> valuations of these pension funds </a:t>
            </a:r>
            <a:r>
              <a:rPr lang="en-US" b="1" dirty="0"/>
              <a:t>impossible</a:t>
            </a:r>
            <a:r>
              <a:rPr lang="en-US" dirty="0"/>
              <a:t>.</a:t>
            </a:r>
          </a:p>
          <a:p>
            <a:pPr marL="0" indent="0">
              <a:buNone/>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83F075C6-0A24-4931-2BEE-654137664A94}"/>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321737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4C7F5-694E-1B8A-5987-3F6DF0CCAE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E0F2D2-0A54-2EDA-B44A-3363A1C4BC3A}"/>
              </a:ext>
            </a:extLst>
          </p:cNvPr>
          <p:cNvSpPr>
            <a:spLocks noGrp="1"/>
          </p:cNvSpPr>
          <p:nvPr>
            <p:ph type="title"/>
          </p:nvPr>
        </p:nvSpPr>
        <p:spPr>
          <a:xfrm>
            <a:off x="738187" y="268905"/>
            <a:ext cx="10515600" cy="1325563"/>
          </a:xfrm>
        </p:spPr>
        <p:txBody>
          <a:bodyPr/>
          <a:lstStyle/>
          <a:p>
            <a:r>
              <a:rPr lang="en-US" dirty="0"/>
              <a:t>Liquidity – lack of transparency continued...</a:t>
            </a:r>
          </a:p>
        </p:txBody>
      </p:sp>
      <p:sp>
        <p:nvSpPr>
          <p:cNvPr id="3" name="Content Placeholder 2">
            <a:extLst>
              <a:ext uri="{FF2B5EF4-FFF2-40B4-BE49-F238E27FC236}">
                <a16:creationId xmlns:a16="http://schemas.microsoft.com/office/drawing/2014/main" id="{A923002E-EF0D-DDEC-402D-BB9FFB2AFBE8}"/>
              </a:ext>
            </a:extLst>
          </p:cNvPr>
          <p:cNvSpPr>
            <a:spLocks noGrp="1"/>
          </p:cNvSpPr>
          <p:nvPr>
            <p:ph idx="1"/>
          </p:nvPr>
        </p:nvSpPr>
        <p:spPr>
          <a:xfrm>
            <a:off x="938213" y="1594468"/>
            <a:ext cx="10515600" cy="4832350"/>
          </a:xfrm>
        </p:spPr>
        <p:txBody>
          <a:bodyPr>
            <a:normAutofit/>
          </a:bodyPr>
          <a:lstStyle/>
          <a:p>
            <a:pPr marL="0" indent="0">
              <a:buNone/>
            </a:pPr>
            <a:r>
              <a:rPr lang="en-US" dirty="0"/>
              <a:t>Here is what the CPP stated in its 2003 Annual report:</a:t>
            </a:r>
          </a:p>
          <a:p>
            <a:pPr marL="0" indent="0">
              <a:buNone/>
            </a:pPr>
            <a:endParaRPr lang="en-US" dirty="0"/>
          </a:p>
          <a:p>
            <a:pPr marL="0" indent="0">
              <a:buNone/>
            </a:pPr>
            <a:r>
              <a:rPr lang="en-CA" b="0" dirty="0">
                <a:solidFill>
                  <a:srgbClr val="4A4A4A"/>
                </a:solidFill>
                <a:effectLst/>
                <a:latin typeface="Calibri" panose="020F0502020204030204" pitchFamily="34" charset="0"/>
                <a:ea typeface="Times New Roman" panose="02020603050405020304" pitchFamily="18" charset="0"/>
              </a:rPr>
              <a:t>“Private Equities - While private equities are a small component of total CPP assets, they can contribute exceptional returns over the long term for the extra risk involved. However, these specialized investments need time to deliver full value. Our ultimate goal is </a:t>
            </a:r>
            <a:r>
              <a:rPr lang="en-CA" b="1" u="sng" dirty="0">
                <a:solidFill>
                  <a:srgbClr val="4A4A4A"/>
                </a:solidFill>
                <a:effectLst/>
                <a:latin typeface="Calibri" panose="020F0502020204030204" pitchFamily="34" charset="0"/>
                <a:ea typeface="Times New Roman" panose="02020603050405020304" pitchFamily="18" charset="0"/>
              </a:rPr>
              <a:t>to invest as much as 10 percent</a:t>
            </a:r>
            <a:r>
              <a:rPr lang="en-CA" b="0" dirty="0">
                <a:solidFill>
                  <a:srgbClr val="4A4A4A"/>
                </a:solidFill>
                <a:effectLst/>
                <a:latin typeface="Calibri" panose="020F0502020204030204" pitchFamily="34" charset="0"/>
                <a:ea typeface="Times New Roman" panose="02020603050405020304" pitchFamily="18" charset="0"/>
              </a:rPr>
              <a:t> of CPP assets in private equities, subject to the availability of opportunities with acceptable risk/return profiles.” (Emphasis mine.)</a:t>
            </a:r>
            <a:endParaRPr lang="en-CA" b="1"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334809FE-95D7-DA5D-EBA4-FBD9A4769ECA}"/>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39011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5D4C45-417D-AD6A-6206-54668D6E68FA}"/>
              </a:ext>
            </a:extLst>
          </p:cNvPr>
          <p:cNvSpPr>
            <a:spLocks noGrp="1"/>
          </p:cNvSpPr>
          <p:nvPr>
            <p:ph type="title"/>
          </p:nvPr>
        </p:nvSpPr>
        <p:spPr>
          <a:xfrm>
            <a:off x="838200" y="270399"/>
            <a:ext cx="10515600" cy="1325563"/>
          </a:xfrm>
        </p:spPr>
        <p:txBody>
          <a:bodyPr>
            <a:noAutofit/>
          </a:bodyPr>
          <a:lstStyle/>
          <a:p>
            <a:pPr algn="ctr"/>
            <a:r>
              <a:rPr lang="en-US" sz="3600" dirty="0"/>
              <a:t>A Very Brief Introduction of myself and Libertas Alberta</a:t>
            </a:r>
            <a:br>
              <a:rPr lang="en-US" sz="3600" dirty="0"/>
            </a:br>
            <a:endParaRPr lang="en-US" sz="3600" dirty="0"/>
          </a:p>
        </p:txBody>
      </p:sp>
      <p:pic>
        <p:nvPicPr>
          <p:cNvPr id="5" name="Picture 4">
            <a:extLst>
              <a:ext uri="{FF2B5EF4-FFF2-40B4-BE49-F238E27FC236}">
                <a16:creationId xmlns:a16="http://schemas.microsoft.com/office/drawing/2014/main" id="{EFB199AF-4AA4-C28C-EB73-8BFA62238576}"/>
              </a:ext>
            </a:extLst>
          </p:cNvPr>
          <p:cNvPicPr>
            <a:picLocks noChangeAspect="1"/>
          </p:cNvPicPr>
          <p:nvPr/>
        </p:nvPicPr>
        <p:blipFill>
          <a:blip r:embed="rId2"/>
          <a:stretch>
            <a:fillRect/>
          </a:stretch>
        </p:blipFill>
        <p:spPr>
          <a:xfrm>
            <a:off x="2005943" y="1396651"/>
            <a:ext cx="7265714" cy="2601305"/>
          </a:xfrm>
          <a:prstGeom prst="rect">
            <a:avLst/>
          </a:prstGeom>
        </p:spPr>
      </p:pic>
      <p:sp>
        <p:nvSpPr>
          <p:cNvPr id="7" name="TextBox 6">
            <a:extLst>
              <a:ext uri="{FF2B5EF4-FFF2-40B4-BE49-F238E27FC236}">
                <a16:creationId xmlns:a16="http://schemas.microsoft.com/office/drawing/2014/main" id="{6D5B489D-8D34-361C-8CF8-D7794FF58FCE}"/>
              </a:ext>
            </a:extLst>
          </p:cNvPr>
          <p:cNvSpPr txBox="1"/>
          <p:nvPr/>
        </p:nvSpPr>
        <p:spPr>
          <a:xfrm>
            <a:off x="422910" y="4440533"/>
            <a:ext cx="10930890" cy="461665"/>
          </a:xfrm>
          <a:prstGeom prst="rect">
            <a:avLst/>
          </a:prstGeom>
          <a:noFill/>
        </p:spPr>
        <p:txBody>
          <a:bodyPr wrap="square">
            <a:spAutoFit/>
          </a:bodyPr>
          <a:lstStyle/>
          <a:p>
            <a:pPr algn="l" rtl="0" fontAlgn="base"/>
            <a:r>
              <a:rPr lang="en-CA" sz="2400" b="0" i="0" dirty="0">
                <a:solidFill>
                  <a:srgbClr val="000000"/>
                </a:solidFill>
                <a:effectLst/>
                <a:latin typeface="avenir-lt-w01_35-light1475496"/>
              </a:rPr>
              <a:t>To develop Policies and successful Pathways for their implementation that will:</a:t>
            </a:r>
          </a:p>
        </p:txBody>
      </p:sp>
      <p:sp>
        <p:nvSpPr>
          <p:cNvPr id="9" name="TextBox 8">
            <a:extLst>
              <a:ext uri="{FF2B5EF4-FFF2-40B4-BE49-F238E27FC236}">
                <a16:creationId xmlns:a16="http://schemas.microsoft.com/office/drawing/2014/main" id="{E387F0B3-E11F-EAC3-711A-2F6E61549E5C}"/>
              </a:ext>
            </a:extLst>
          </p:cNvPr>
          <p:cNvSpPr txBox="1"/>
          <p:nvPr/>
        </p:nvSpPr>
        <p:spPr>
          <a:xfrm>
            <a:off x="2589848" y="5160109"/>
            <a:ext cx="6097904" cy="584775"/>
          </a:xfrm>
          <a:prstGeom prst="rect">
            <a:avLst/>
          </a:prstGeom>
          <a:noFill/>
        </p:spPr>
        <p:txBody>
          <a:bodyPr wrap="square">
            <a:spAutoFit/>
          </a:bodyPr>
          <a:lstStyle/>
          <a:p>
            <a:pPr algn="ctr" rtl="0" fontAlgn="base"/>
            <a:r>
              <a:rPr lang="en-CA" sz="3200" b="1" i="0" dirty="0">
                <a:solidFill>
                  <a:srgbClr val="000000"/>
                </a:solidFill>
                <a:effectLst/>
                <a:latin typeface="avenir-lt-w01_35-light1475496"/>
              </a:rPr>
              <a:t>Expand Freedom in Alberta </a:t>
            </a:r>
            <a:endParaRPr lang="en-CA" sz="32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270468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19757E-2BEB-4F1F-E500-5D6A5800B2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5D0C66-AE9F-831C-BB5D-10951D6AC584}"/>
              </a:ext>
            </a:extLst>
          </p:cNvPr>
          <p:cNvSpPr>
            <a:spLocks noGrp="1"/>
          </p:cNvSpPr>
          <p:nvPr>
            <p:ph type="title"/>
          </p:nvPr>
        </p:nvSpPr>
        <p:spPr/>
        <p:txBody>
          <a:bodyPr/>
          <a:lstStyle/>
          <a:p>
            <a:r>
              <a:rPr lang="en-US" dirty="0"/>
              <a:t>Liquidity – lack of transparency continued...</a:t>
            </a:r>
          </a:p>
        </p:txBody>
      </p:sp>
      <p:sp>
        <p:nvSpPr>
          <p:cNvPr id="3" name="Content Placeholder 2">
            <a:extLst>
              <a:ext uri="{FF2B5EF4-FFF2-40B4-BE49-F238E27FC236}">
                <a16:creationId xmlns:a16="http://schemas.microsoft.com/office/drawing/2014/main" id="{0EC6ACFF-439C-D5CA-0A67-55073D009B60}"/>
              </a:ext>
            </a:extLst>
          </p:cNvPr>
          <p:cNvSpPr>
            <a:spLocks noGrp="1"/>
          </p:cNvSpPr>
          <p:nvPr>
            <p:ph idx="1"/>
          </p:nvPr>
        </p:nvSpPr>
        <p:spPr>
          <a:xfrm>
            <a:off x="623887" y="1525588"/>
            <a:ext cx="10515600" cy="4832350"/>
          </a:xfrm>
        </p:spPr>
        <p:txBody>
          <a:bodyPr>
            <a:normAutofit/>
          </a:bodyPr>
          <a:lstStyle/>
          <a:p>
            <a:pPr marL="0" indent="0">
              <a:buNone/>
            </a:pPr>
            <a:r>
              <a:rPr lang="en-US" dirty="0"/>
              <a:t>And Again in 2003…</a:t>
            </a:r>
          </a:p>
          <a:p>
            <a:pPr marL="0" indent="0">
              <a:buNone/>
            </a:pPr>
            <a:endParaRPr lang="en-US" dirty="0"/>
          </a:p>
          <a:p>
            <a:pPr>
              <a:lnSpc>
                <a:spcPct val="150000"/>
              </a:lnSpc>
            </a:pPr>
            <a:r>
              <a:rPr lang="en-CA"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“Real Estate and Infrastructure Assets - The final component of our asset diversification strategy to date is real estate. Coupled with infrastructure assets, </a:t>
            </a:r>
            <a:r>
              <a:rPr lang="en-CA" b="1"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they may comprise as much as five percent </a:t>
            </a:r>
            <a:r>
              <a:rPr lang="en-CA"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of total CPP assets in the future.” </a:t>
            </a:r>
            <a:r>
              <a:rPr lang="en-CA" i="1" kern="0" dirty="0">
                <a:solidFill>
                  <a:srgbClr val="4A4A4A"/>
                </a:solidFill>
                <a:effectLst/>
                <a:latin typeface="Calibri" panose="020F0502020204030204" pitchFamily="34" charset="0"/>
                <a:ea typeface="Times New Roman" panose="02020603050405020304" pitchFamily="18" charset="0"/>
                <a:cs typeface="Calibri" panose="020F0502020204030204" pitchFamily="34" charset="0"/>
              </a:rPr>
              <a:t>(page 15)</a:t>
            </a:r>
            <a:endParaRPr lang="en-CA"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3DE0C52-91E6-A922-F384-08AC8FA8000F}"/>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2440411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42ED1-0F91-A057-B18F-B690AC0E0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2AFB07-CA6E-273A-8360-187A712AA624}"/>
              </a:ext>
            </a:extLst>
          </p:cNvPr>
          <p:cNvSpPr>
            <a:spLocks noGrp="1"/>
          </p:cNvSpPr>
          <p:nvPr>
            <p:ph type="title"/>
          </p:nvPr>
        </p:nvSpPr>
        <p:spPr/>
        <p:txBody>
          <a:bodyPr/>
          <a:lstStyle/>
          <a:p>
            <a:r>
              <a:rPr lang="en-US" dirty="0"/>
              <a:t>Liquidity – lack of transparency continued...</a:t>
            </a:r>
          </a:p>
        </p:txBody>
      </p:sp>
      <p:sp>
        <p:nvSpPr>
          <p:cNvPr id="3" name="Content Placeholder 2">
            <a:extLst>
              <a:ext uri="{FF2B5EF4-FFF2-40B4-BE49-F238E27FC236}">
                <a16:creationId xmlns:a16="http://schemas.microsoft.com/office/drawing/2014/main" id="{62597A10-C129-C946-CB59-B33EE20B0EA9}"/>
              </a:ext>
            </a:extLst>
          </p:cNvPr>
          <p:cNvSpPr>
            <a:spLocks noGrp="1"/>
          </p:cNvSpPr>
          <p:nvPr>
            <p:ph idx="1"/>
          </p:nvPr>
        </p:nvSpPr>
        <p:spPr>
          <a:xfrm>
            <a:off x="1115377" y="1756745"/>
            <a:ext cx="10515600" cy="4832350"/>
          </a:xfrm>
        </p:spPr>
        <p:txBody>
          <a:bodyPr>
            <a:normAutofit/>
          </a:bodyPr>
          <a:lstStyle/>
          <a:p>
            <a:pPr marL="0" indent="0">
              <a:buNone/>
            </a:pPr>
            <a:r>
              <a:rPr lang="en-CA" b="1" u="sng" dirty="0">
                <a:solidFill>
                  <a:srgbClr val="4A4A4A"/>
                </a:solidFill>
                <a:effectLst/>
                <a:latin typeface="Calibri" panose="020F0502020204030204" pitchFamily="34" charset="0"/>
                <a:ea typeface="Times New Roman" panose="02020603050405020304" pitchFamily="18" charset="0"/>
              </a:rPr>
              <a:t>Currently</a:t>
            </a:r>
            <a:r>
              <a:rPr lang="en-CA" b="0" dirty="0">
                <a:solidFill>
                  <a:srgbClr val="4A4A4A"/>
                </a:solidFill>
                <a:effectLst/>
                <a:latin typeface="Calibri" panose="020F0502020204030204" pitchFamily="34" charset="0"/>
                <a:ea typeface="Times New Roman" panose="02020603050405020304" pitchFamily="18" charset="0"/>
              </a:rPr>
              <a:t> (circa spring 2023) the Fund’s reported holdings are:</a:t>
            </a:r>
          </a:p>
          <a:p>
            <a:pPr marL="0" indent="0">
              <a:buNone/>
            </a:pPr>
            <a:endParaRPr lang="en-CA" dirty="0">
              <a:solidFill>
                <a:srgbClr val="4A4A4A"/>
              </a:solidFill>
              <a:latin typeface="Calibri" panose="020F0502020204030204" pitchFamily="34" charset="0"/>
              <a:ea typeface="Times New Roman" panose="02020603050405020304" pitchFamily="18" charset="0"/>
            </a:endParaRPr>
          </a:p>
          <a:p>
            <a:pPr marL="0" indent="0">
              <a:buNone/>
            </a:pPr>
            <a:r>
              <a:rPr lang="en-CA" b="0" dirty="0">
                <a:solidFill>
                  <a:srgbClr val="4A4A4A"/>
                </a:solidFill>
                <a:effectLst/>
                <a:latin typeface="Calibri" panose="020F0502020204030204" pitchFamily="34" charset="0"/>
                <a:ea typeface="Times New Roman" panose="02020603050405020304" pitchFamily="18" charset="0"/>
              </a:rPr>
              <a:t> </a:t>
            </a:r>
            <a:r>
              <a:rPr lang="en-CA" b="1" dirty="0">
                <a:solidFill>
                  <a:srgbClr val="4A4A4A"/>
                </a:solidFill>
                <a:effectLst/>
                <a:latin typeface="Calibri" panose="020F0502020204030204" pitchFamily="34" charset="0"/>
                <a:ea typeface="Times New Roman" panose="02020603050405020304" pitchFamily="18" charset="0"/>
              </a:rPr>
              <a:t>9% in real estate</a:t>
            </a:r>
            <a:r>
              <a:rPr lang="en-CA" b="0" dirty="0">
                <a:solidFill>
                  <a:srgbClr val="4A4A4A"/>
                </a:solidFill>
                <a:effectLst/>
                <a:latin typeface="Calibri" panose="020F0502020204030204" pitchFamily="34" charset="0"/>
                <a:ea typeface="Times New Roman" panose="02020603050405020304" pitchFamily="18" charset="0"/>
              </a:rPr>
              <a:t> and Private Equity holdings are </a:t>
            </a:r>
            <a:r>
              <a:rPr lang="en-CA" b="1" u="sng" dirty="0">
                <a:solidFill>
                  <a:srgbClr val="4A4A4A"/>
                </a:solidFill>
                <a:effectLst/>
                <a:latin typeface="Calibri" panose="020F0502020204030204" pitchFamily="34" charset="0"/>
                <a:ea typeface="Times New Roman" panose="02020603050405020304" pitchFamily="18" charset="0"/>
              </a:rPr>
              <a:t>33% (!!)</a:t>
            </a:r>
            <a:r>
              <a:rPr lang="en-CA" b="0" dirty="0">
                <a:solidFill>
                  <a:srgbClr val="4A4A4A"/>
                </a:solidFill>
                <a:effectLst/>
                <a:latin typeface="Calibri" panose="020F0502020204030204" pitchFamily="34" charset="0"/>
                <a:ea typeface="Times New Roman" panose="02020603050405020304" pitchFamily="18" charset="0"/>
              </a:rPr>
              <a:t>.  </a:t>
            </a:r>
            <a:r>
              <a:rPr lang="en-CA" b="1" dirty="0">
                <a:solidFill>
                  <a:srgbClr val="4A4A4A"/>
                </a:solidFill>
                <a:effectLst/>
                <a:latin typeface="Calibri" panose="020F0502020204030204" pitchFamily="34" charset="0"/>
                <a:ea typeface="Times New Roman" panose="02020603050405020304" pitchFamily="18" charset="0"/>
              </a:rPr>
              <a:t>That’s over three times more Private Equity than they considered responsible exposure 20 years ago.</a:t>
            </a:r>
          </a:p>
          <a:p>
            <a:pPr marL="0" indent="0">
              <a:buNone/>
            </a:pPr>
            <a:endParaRPr lang="en-CA" b="1" dirty="0">
              <a:effectLst/>
              <a:latin typeface="Times New Roman" panose="02020603050405020304" pitchFamily="18" charset="0"/>
              <a:ea typeface="Times New Roman" panose="02020603050405020304" pitchFamily="18" charset="0"/>
            </a:endParaRPr>
          </a:p>
          <a:p>
            <a:pPr marL="0" indent="0">
              <a:buNone/>
            </a:pPr>
            <a:r>
              <a:rPr lang="en-CA" dirty="0">
                <a:solidFill>
                  <a:srgbClr val="4A4A4A"/>
                </a:solidFill>
                <a:effectLst/>
                <a:latin typeface="Calibri" panose="020F0502020204030204" pitchFamily="34" charset="0"/>
                <a:ea typeface="Calibri" panose="020F0502020204030204" pitchFamily="34" charset="0"/>
              </a:rPr>
              <a:t>Coupled with infrastructure investments of 9%, </a:t>
            </a:r>
            <a:r>
              <a:rPr lang="en-CA" b="1" dirty="0">
                <a:solidFill>
                  <a:srgbClr val="4A4A4A"/>
                </a:solidFill>
                <a:effectLst/>
                <a:latin typeface="Calibri" panose="020F0502020204030204" pitchFamily="34" charset="0"/>
                <a:ea typeface="Calibri" panose="020F0502020204030204" pitchFamily="34" charset="0"/>
              </a:rPr>
              <a:t>today</a:t>
            </a:r>
            <a:r>
              <a:rPr lang="en-CA" dirty="0">
                <a:solidFill>
                  <a:srgbClr val="4A4A4A"/>
                </a:solidFill>
                <a:effectLst/>
                <a:latin typeface="Calibri" panose="020F0502020204030204" pitchFamily="34" charset="0"/>
                <a:ea typeface="Calibri" panose="020F0502020204030204" pitchFamily="34" charset="0"/>
              </a:rPr>
              <a:t> </a:t>
            </a:r>
            <a:r>
              <a:rPr lang="en-CA" b="1" dirty="0">
                <a:solidFill>
                  <a:srgbClr val="4A4A4A"/>
                </a:solidFill>
                <a:effectLst/>
                <a:latin typeface="Calibri" panose="020F0502020204030204" pitchFamily="34" charset="0"/>
                <a:ea typeface="Calibri" panose="020F0502020204030204" pitchFamily="34" charset="0"/>
              </a:rPr>
              <a:t>51% of the CPP’s holdings are not publicly</a:t>
            </a:r>
            <a:r>
              <a:rPr lang="en-CA" b="1" dirty="0">
                <a:solidFill>
                  <a:srgbClr val="4A4A4A"/>
                </a:solidFill>
                <a:latin typeface="Calibri" panose="020F0502020204030204" pitchFamily="34" charset="0"/>
                <a:ea typeface="Calibri" panose="020F0502020204030204" pitchFamily="34" charset="0"/>
              </a:rPr>
              <a:t>-traded and by definition are illiquid.</a:t>
            </a:r>
            <a:endParaRPr lang="en-US" b="1" dirty="0"/>
          </a:p>
        </p:txBody>
      </p:sp>
      <p:pic>
        <p:nvPicPr>
          <p:cNvPr id="4" name="Picture 3">
            <a:extLst>
              <a:ext uri="{FF2B5EF4-FFF2-40B4-BE49-F238E27FC236}">
                <a16:creationId xmlns:a16="http://schemas.microsoft.com/office/drawing/2014/main" id="{B0D37B24-D6B9-09F2-4499-754882918612}"/>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38090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45A012-8ED6-7305-1B89-C4C4FCC9E7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0D14E5-E860-4C9B-BF63-CB0B6BA303DB}"/>
              </a:ext>
            </a:extLst>
          </p:cNvPr>
          <p:cNvSpPr>
            <a:spLocks noGrp="1"/>
          </p:cNvSpPr>
          <p:nvPr>
            <p:ph type="title"/>
          </p:nvPr>
        </p:nvSpPr>
        <p:spPr/>
        <p:txBody>
          <a:bodyPr/>
          <a:lstStyle/>
          <a:p>
            <a:r>
              <a:rPr lang="en-US" dirty="0"/>
              <a:t>Liquidity – lack of transparency continued...</a:t>
            </a:r>
          </a:p>
        </p:txBody>
      </p:sp>
      <p:sp>
        <p:nvSpPr>
          <p:cNvPr id="3" name="Content Placeholder 2">
            <a:extLst>
              <a:ext uri="{FF2B5EF4-FFF2-40B4-BE49-F238E27FC236}">
                <a16:creationId xmlns:a16="http://schemas.microsoft.com/office/drawing/2014/main" id="{C03DC62E-593C-5D6A-F8BF-E0C693A2E3C4}"/>
              </a:ext>
            </a:extLst>
          </p:cNvPr>
          <p:cNvSpPr>
            <a:spLocks noGrp="1"/>
          </p:cNvSpPr>
          <p:nvPr>
            <p:ph idx="1"/>
          </p:nvPr>
        </p:nvSpPr>
        <p:spPr>
          <a:xfrm>
            <a:off x="1046797" y="1866265"/>
            <a:ext cx="10515600" cy="3460115"/>
          </a:xfrm>
        </p:spPr>
        <p:txBody>
          <a:bodyPr>
            <a:normAutofit/>
          </a:bodyPr>
          <a:lstStyle/>
          <a:p>
            <a:pPr marL="0" indent="0">
              <a:lnSpc>
                <a:spcPct val="150000"/>
              </a:lnSpc>
              <a:buNone/>
            </a:pPr>
            <a:r>
              <a:rPr lang="en-CA" dirty="0">
                <a:solidFill>
                  <a:srgbClr val="4A4A4A"/>
                </a:solidFill>
                <a:latin typeface="Calibri" panose="020F0502020204030204" pitchFamily="34" charset="0"/>
                <a:ea typeface="Times New Roman" panose="02020603050405020304" pitchFamily="18" charset="0"/>
              </a:rPr>
              <a:t>They are</a:t>
            </a:r>
            <a:r>
              <a:rPr lang="en-CA" b="0" dirty="0">
                <a:solidFill>
                  <a:srgbClr val="4A4A4A"/>
                </a:solidFill>
                <a:effectLst/>
                <a:latin typeface="Calibri" panose="020F0502020204030204" pitchFamily="34" charset="0"/>
                <a:ea typeface="Times New Roman" panose="02020603050405020304" pitchFamily="18" charset="0"/>
              </a:rPr>
              <a:t> also valued very opaquely:</a:t>
            </a:r>
          </a:p>
          <a:p>
            <a:pPr>
              <a:lnSpc>
                <a:spcPct val="150000"/>
              </a:lnSpc>
            </a:pPr>
            <a:r>
              <a:rPr lang="en-CA" b="0" dirty="0">
                <a:solidFill>
                  <a:srgbClr val="4A4A4A"/>
                </a:solidFill>
                <a:effectLst/>
                <a:latin typeface="Calibri" panose="020F0502020204030204" pitchFamily="34" charset="0"/>
                <a:ea typeface="Times New Roman" panose="02020603050405020304" pitchFamily="18" charset="0"/>
              </a:rPr>
              <a:t>The only valuations have been done by third parties being </a:t>
            </a:r>
            <a:r>
              <a:rPr lang="en-CA" b="1" dirty="0">
                <a:solidFill>
                  <a:srgbClr val="4A4A4A"/>
                </a:solidFill>
                <a:effectLst/>
                <a:latin typeface="Calibri" panose="020F0502020204030204" pitchFamily="34" charset="0"/>
                <a:ea typeface="Times New Roman" panose="02020603050405020304" pitchFamily="18" charset="0"/>
              </a:rPr>
              <a:t>paid by the CPP to conduct the valuations </a:t>
            </a:r>
            <a:r>
              <a:rPr lang="en-CA" b="0" dirty="0">
                <a:solidFill>
                  <a:srgbClr val="4A4A4A"/>
                </a:solidFill>
                <a:effectLst/>
                <a:latin typeface="Calibri" panose="020F0502020204030204" pitchFamily="34" charset="0"/>
                <a:ea typeface="Times New Roman" panose="02020603050405020304" pitchFamily="18" charset="0"/>
              </a:rPr>
              <a:t>– hardly true arm’s length. </a:t>
            </a:r>
          </a:p>
          <a:p>
            <a:pPr lvl="1">
              <a:lnSpc>
                <a:spcPct val="150000"/>
              </a:lnSpc>
            </a:pPr>
            <a:r>
              <a:rPr lang="en-CA" b="0" dirty="0">
                <a:solidFill>
                  <a:srgbClr val="4A4A4A"/>
                </a:solidFill>
                <a:effectLst/>
                <a:latin typeface="Calibri" panose="020F0502020204030204" pitchFamily="34" charset="0"/>
                <a:ea typeface="Times New Roman" panose="02020603050405020304" pitchFamily="18" charset="0"/>
              </a:rPr>
              <a:t>(page 11 of the 2023 annual report)</a:t>
            </a:r>
            <a:endParaRPr lang="en-CA" b="1"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A541AECA-940C-C538-FA8B-97D5328F68E6}"/>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66671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0437-326C-6B41-AA3A-7FD99AA60B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C2057-F94E-14CF-4395-BFC0856EAD78}"/>
              </a:ext>
            </a:extLst>
          </p:cNvPr>
          <p:cNvSpPr>
            <a:spLocks noGrp="1"/>
          </p:cNvSpPr>
          <p:nvPr>
            <p:ph type="title"/>
          </p:nvPr>
        </p:nvSpPr>
        <p:spPr>
          <a:xfrm>
            <a:off x="623887" y="307975"/>
            <a:ext cx="10515600" cy="1325563"/>
          </a:xfrm>
        </p:spPr>
        <p:txBody>
          <a:bodyPr/>
          <a:lstStyle/>
          <a:p>
            <a:r>
              <a:rPr lang="en-US" dirty="0"/>
              <a:t>It is not accountable.</a:t>
            </a:r>
          </a:p>
        </p:txBody>
      </p:sp>
      <p:sp>
        <p:nvSpPr>
          <p:cNvPr id="3" name="Content Placeholder 2">
            <a:extLst>
              <a:ext uri="{FF2B5EF4-FFF2-40B4-BE49-F238E27FC236}">
                <a16:creationId xmlns:a16="http://schemas.microsoft.com/office/drawing/2014/main" id="{48577F99-7669-0B98-1318-7310CACE6ED2}"/>
              </a:ext>
            </a:extLst>
          </p:cNvPr>
          <p:cNvSpPr>
            <a:spLocks noGrp="1"/>
          </p:cNvSpPr>
          <p:nvPr>
            <p:ph idx="1"/>
          </p:nvPr>
        </p:nvSpPr>
        <p:spPr>
          <a:xfrm>
            <a:off x="623887" y="1525588"/>
            <a:ext cx="10515600" cy="4832350"/>
          </a:xfrm>
        </p:spPr>
        <p:txBody>
          <a:bodyPr>
            <a:normAutofit/>
          </a:bodyPr>
          <a:lstStyle/>
          <a:p>
            <a:pPr marL="0" indent="0">
              <a:lnSpc>
                <a:spcPct val="100000"/>
              </a:lnSpc>
              <a:buNone/>
            </a:pPr>
            <a:r>
              <a:rPr lang="en-CA" kern="0" dirty="0">
                <a:solidFill>
                  <a:srgbClr val="4A4A4A"/>
                </a:solidFill>
                <a:latin typeface="Calibri" panose="020F0502020204030204" pitchFamily="34" charset="0"/>
                <a:ea typeface="Times New Roman" panose="02020603050405020304" pitchFamily="18" charset="0"/>
              </a:rPr>
              <a:t>T</a:t>
            </a:r>
            <a:r>
              <a:rPr lang="en-CA" kern="0" dirty="0">
                <a:solidFill>
                  <a:srgbClr val="4A4A4A"/>
                </a:solidFill>
                <a:effectLst/>
                <a:latin typeface="Calibri" panose="020F0502020204030204" pitchFamily="34" charset="0"/>
                <a:ea typeface="Times New Roman" panose="02020603050405020304" pitchFamily="18" charset="0"/>
              </a:rPr>
              <a:t>here are many who consider this to be a very risky option for these kind of funds as the managers are highly unlikely to be held to account for any mistakes or failings in these investments as they may not fail for decades to come. </a:t>
            </a:r>
            <a:endParaRPr lang="en-CA" b="1"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7217A178-1AB2-C880-2BE1-C4E4BBF3F7D4}"/>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2637716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A7AF4-30B3-14ED-72CC-ADCD583AD6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A099BC-E8D8-C508-CC1D-2CE6F99E5E50}"/>
              </a:ext>
            </a:extLst>
          </p:cNvPr>
          <p:cNvSpPr>
            <a:spLocks noGrp="1"/>
          </p:cNvSpPr>
          <p:nvPr>
            <p:ph type="title"/>
          </p:nvPr>
        </p:nvSpPr>
        <p:spPr>
          <a:xfrm>
            <a:off x="623887" y="307975"/>
            <a:ext cx="10515600" cy="1325563"/>
          </a:xfrm>
        </p:spPr>
        <p:txBody>
          <a:bodyPr/>
          <a:lstStyle/>
          <a:p>
            <a:r>
              <a:rPr lang="en-US" dirty="0"/>
              <a:t>It is not accountable.</a:t>
            </a:r>
          </a:p>
        </p:txBody>
      </p:sp>
      <p:sp>
        <p:nvSpPr>
          <p:cNvPr id="3" name="Content Placeholder 2">
            <a:extLst>
              <a:ext uri="{FF2B5EF4-FFF2-40B4-BE49-F238E27FC236}">
                <a16:creationId xmlns:a16="http://schemas.microsoft.com/office/drawing/2014/main" id="{FF039913-BBDD-4D49-49FC-5AE1E00268D0}"/>
              </a:ext>
            </a:extLst>
          </p:cNvPr>
          <p:cNvSpPr>
            <a:spLocks noGrp="1"/>
          </p:cNvSpPr>
          <p:nvPr>
            <p:ph idx="1"/>
          </p:nvPr>
        </p:nvSpPr>
        <p:spPr>
          <a:xfrm>
            <a:off x="1052513" y="1283734"/>
            <a:ext cx="10748963" cy="774700"/>
          </a:xfrm>
        </p:spPr>
        <p:txBody>
          <a:bodyPr>
            <a:normAutofit/>
          </a:bodyPr>
          <a:lstStyle/>
          <a:p>
            <a:pPr marL="0" indent="0">
              <a:lnSpc>
                <a:spcPct val="150000"/>
              </a:lnSpc>
              <a:buNone/>
            </a:pPr>
            <a:r>
              <a:rPr lang="en-CA" kern="0" dirty="0">
                <a:solidFill>
                  <a:srgbClr val="4A4A4A"/>
                </a:solidFill>
                <a:latin typeface="Calibri" panose="020F0502020204030204" pitchFamily="34" charset="0"/>
                <a:ea typeface="Times New Roman" panose="02020603050405020304" pitchFamily="18" charset="0"/>
              </a:rPr>
              <a:t>Who are some of these many?</a:t>
            </a:r>
          </a:p>
        </p:txBody>
      </p:sp>
      <p:pic>
        <p:nvPicPr>
          <p:cNvPr id="9218" name="Picture 2" descr="Charlie Munger: the aphorism-loving, bitcoin-hating sage behind Warren  Buffett | Business | The Guardian">
            <a:extLst>
              <a:ext uri="{FF2B5EF4-FFF2-40B4-BE49-F238E27FC236}">
                <a16:creationId xmlns:a16="http://schemas.microsoft.com/office/drawing/2014/main" id="{CD4B27DC-1DF9-D51E-7E14-F8C548B0E6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388" y="2095660"/>
            <a:ext cx="5314950" cy="318897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B2174FD5-11E4-01FC-8038-D7D4B7B89F2E}"/>
              </a:ext>
            </a:extLst>
          </p:cNvPr>
          <p:cNvSpPr txBox="1">
            <a:spLocks/>
          </p:cNvSpPr>
          <p:nvPr/>
        </p:nvSpPr>
        <p:spPr>
          <a:xfrm>
            <a:off x="559593" y="5532437"/>
            <a:ext cx="11072813"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b="1" dirty="0">
                <a:solidFill>
                  <a:srgbClr val="000000"/>
                </a:solidFill>
                <a:latin typeface="Roboto" panose="020F0502020204030204" pitchFamily="34" charset="0"/>
              </a:rPr>
              <a:t>Warren Buffett: Private Equity Firms Are Typically Very Dishonest</a:t>
            </a:r>
            <a:endParaRPr lang="en-CA" b="1" kern="0" dirty="0">
              <a:solidFill>
                <a:srgbClr val="4A4A4A"/>
              </a:solidFill>
              <a:latin typeface="Calibri" panose="020F0502020204030204" pitchFamily="34" charset="0"/>
            </a:endParaRPr>
          </a:p>
          <a:p>
            <a:pPr lvl="1">
              <a:lnSpc>
                <a:spcPct val="100000"/>
              </a:lnSpc>
            </a:pPr>
            <a:r>
              <a:rPr lang="en-CA" sz="1400" u="sng" kern="0" dirty="0">
                <a:solidFill>
                  <a:srgbClr val="0563C1"/>
                </a:solidFill>
                <a:latin typeface="Calibri" panose="020F0502020204030204" pitchFamily="34" charset="0"/>
                <a:ea typeface="Times New Roman" panose="02020603050405020304" pitchFamily="18" charset="0"/>
                <a:cs typeface="Calibri" panose="020F0502020204030204" pitchFamily="34" charset="0"/>
                <a:hlinkClick r:id="rId3"/>
              </a:rPr>
              <a:t>https://www.youtube.com/watch?v=r3_41Whvr1I</a:t>
            </a:r>
            <a:r>
              <a:rPr lang="en-CA" dirty="0"/>
              <a:t> </a:t>
            </a:r>
            <a:endParaRPr lang="en-CA" b="1" dirty="0">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C9368321-994E-97CF-890A-B3B73386440E}"/>
              </a:ext>
            </a:extLst>
          </p:cNvPr>
          <p:cNvPicPr>
            <a:picLocks noChangeAspect="1"/>
          </p:cNvPicPr>
          <p:nvPr/>
        </p:nvPicPr>
        <p:blipFill>
          <a:blip r:embed="rId4"/>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267761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anim calcmode="lin" valueType="num">
                                      <p:cBhvr additive="base">
                                        <p:cTn id="19" dur="500" fill="hold"/>
                                        <p:tgtEl>
                                          <p:spTgt spid="9218"/>
                                        </p:tgtEl>
                                        <p:attrNameLst>
                                          <p:attrName>ppt_x</p:attrName>
                                        </p:attrNameLst>
                                      </p:cBhvr>
                                      <p:tavLst>
                                        <p:tav tm="0">
                                          <p:val>
                                            <p:strVal val="#ppt_x"/>
                                          </p:val>
                                        </p:tav>
                                        <p:tav tm="100000">
                                          <p:val>
                                            <p:strVal val="#ppt_x"/>
                                          </p:val>
                                        </p:tav>
                                      </p:tavLst>
                                    </p:anim>
                                    <p:anim calcmode="lin" valueType="num">
                                      <p:cBhvr additive="base">
                                        <p:cTn id="20"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1D6E3-1120-695E-8E23-1E63E5CD8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962AFE9-D02C-FD70-155E-8A680973172A}"/>
              </a:ext>
            </a:extLst>
          </p:cNvPr>
          <p:cNvSpPr>
            <a:spLocks noGrp="1"/>
          </p:cNvSpPr>
          <p:nvPr>
            <p:ph type="title"/>
          </p:nvPr>
        </p:nvSpPr>
        <p:spPr>
          <a:xfrm>
            <a:off x="623887" y="307975"/>
            <a:ext cx="10515600" cy="1325563"/>
          </a:xfrm>
        </p:spPr>
        <p:txBody>
          <a:bodyPr/>
          <a:lstStyle/>
          <a:p>
            <a:r>
              <a:rPr lang="en-US" dirty="0"/>
              <a:t>It is not accountable.</a:t>
            </a:r>
          </a:p>
        </p:txBody>
      </p:sp>
      <p:sp>
        <p:nvSpPr>
          <p:cNvPr id="3" name="Content Placeholder 2">
            <a:extLst>
              <a:ext uri="{FF2B5EF4-FFF2-40B4-BE49-F238E27FC236}">
                <a16:creationId xmlns:a16="http://schemas.microsoft.com/office/drawing/2014/main" id="{F2E050E9-2721-8CA7-D7E7-9A09C856B889}"/>
              </a:ext>
            </a:extLst>
          </p:cNvPr>
          <p:cNvSpPr>
            <a:spLocks noGrp="1"/>
          </p:cNvSpPr>
          <p:nvPr>
            <p:ph idx="1"/>
          </p:nvPr>
        </p:nvSpPr>
        <p:spPr>
          <a:xfrm>
            <a:off x="623887" y="1525588"/>
            <a:ext cx="10515600" cy="4832350"/>
          </a:xfrm>
        </p:spPr>
        <p:txBody>
          <a:bodyPr>
            <a:normAutofit/>
          </a:bodyPr>
          <a:lstStyle/>
          <a:p>
            <a:pPr marL="0" indent="0">
              <a:lnSpc>
                <a:spcPct val="100000"/>
              </a:lnSpc>
              <a:buNone/>
            </a:pPr>
            <a:r>
              <a:rPr lang="en-CA" kern="0" dirty="0">
                <a:solidFill>
                  <a:srgbClr val="4A4A4A"/>
                </a:solidFill>
                <a:latin typeface="Calibri" panose="020F0502020204030204" pitchFamily="34" charset="0"/>
                <a:ea typeface="Times New Roman" panose="02020603050405020304" pitchFamily="18" charset="0"/>
              </a:rPr>
              <a:t>The results of private equity in pensions can be disastrous for pensioners:</a:t>
            </a:r>
          </a:p>
          <a:p>
            <a:pPr algn="l"/>
            <a:r>
              <a:rPr lang="en-CA" b="0" i="0" dirty="0">
                <a:solidFill>
                  <a:srgbClr val="000000"/>
                </a:solidFill>
                <a:effectLst/>
                <a:latin typeface="Montserrat" pitchFamily="2" charset="77"/>
              </a:rPr>
              <a:t>Nebraska state auditor finds more than $1.4 billion in retirement funds for Omaha Public Schools mismanaged</a:t>
            </a:r>
          </a:p>
          <a:p>
            <a:pPr lvl="1"/>
            <a:r>
              <a:rPr lang="en-CA" dirty="0"/>
              <a:t>https://www.ketv.com/article/nebraska-state-auditor-retirement-funds-omaha-public-schools-mismanaged/44301799</a:t>
            </a:r>
          </a:p>
        </p:txBody>
      </p:sp>
      <p:pic>
        <p:nvPicPr>
          <p:cNvPr id="4" name="Picture 3">
            <a:extLst>
              <a:ext uri="{FF2B5EF4-FFF2-40B4-BE49-F238E27FC236}">
                <a16:creationId xmlns:a16="http://schemas.microsoft.com/office/drawing/2014/main" id="{86CAC720-4899-4241-5DC8-D6213F6431A2}"/>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2263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75FC9-5E58-7DE8-328C-0459359727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B9FBF1-A60A-FC90-4F50-6C59FF5915FF}"/>
              </a:ext>
            </a:extLst>
          </p:cNvPr>
          <p:cNvSpPr>
            <a:spLocks noGrp="1"/>
          </p:cNvSpPr>
          <p:nvPr>
            <p:ph type="title"/>
          </p:nvPr>
        </p:nvSpPr>
        <p:spPr>
          <a:xfrm>
            <a:off x="623887" y="307975"/>
            <a:ext cx="10515600" cy="1325563"/>
          </a:xfrm>
        </p:spPr>
        <p:txBody>
          <a:bodyPr/>
          <a:lstStyle/>
          <a:p>
            <a:r>
              <a:rPr lang="en-US" dirty="0"/>
              <a:t>It is not accountable.</a:t>
            </a:r>
          </a:p>
        </p:txBody>
      </p:sp>
      <p:sp>
        <p:nvSpPr>
          <p:cNvPr id="3" name="Content Placeholder 2">
            <a:extLst>
              <a:ext uri="{FF2B5EF4-FFF2-40B4-BE49-F238E27FC236}">
                <a16:creationId xmlns:a16="http://schemas.microsoft.com/office/drawing/2014/main" id="{1FBC0431-3071-4273-8635-5FF1CB57ECC6}"/>
              </a:ext>
            </a:extLst>
          </p:cNvPr>
          <p:cNvSpPr>
            <a:spLocks noGrp="1"/>
          </p:cNvSpPr>
          <p:nvPr>
            <p:ph idx="1"/>
          </p:nvPr>
        </p:nvSpPr>
        <p:spPr>
          <a:xfrm>
            <a:off x="1052513" y="1439863"/>
            <a:ext cx="10515600" cy="4832350"/>
          </a:xfrm>
        </p:spPr>
        <p:txBody>
          <a:bodyPr>
            <a:normAutofit/>
          </a:bodyPr>
          <a:lstStyle/>
          <a:p>
            <a:pPr marL="0" indent="0">
              <a:lnSpc>
                <a:spcPct val="100000"/>
              </a:lnSpc>
              <a:buNone/>
            </a:pPr>
            <a:r>
              <a:rPr lang="en-CA" kern="0" dirty="0">
                <a:solidFill>
                  <a:srgbClr val="4A4A4A"/>
                </a:solidFill>
                <a:latin typeface="Calibri" panose="020F0502020204030204" pitchFamily="34" charset="0"/>
                <a:ea typeface="Times New Roman" panose="02020603050405020304" pitchFamily="18" charset="0"/>
              </a:rPr>
              <a:t>Mission Creep:</a:t>
            </a:r>
          </a:p>
          <a:p>
            <a:pPr marL="0" indent="0">
              <a:lnSpc>
                <a:spcPct val="100000"/>
              </a:lnSpc>
              <a:buNone/>
            </a:pPr>
            <a:endParaRPr lang="en-CA" dirty="0"/>
          </a:p>
        </p:txBody>
      </p:sp>
      <p:pic>
        <p:nvPicPr>
          <p:cNvPr id="4" name="Picture 3" descr="A screen shot of a letter z&#10;&#10;Description automatically generated">
            <a:extLst>
              <a:ext uri="{FF2B5EF4-FFF2-40B4-BE49-F238E27FC236}">
                <a16:creationId xmlns:a16="http://schemas.microsoft.com/office/drawing/2014/main" id="{80BB11E7-401D-F776-753C-18B2C32A9F47}"/>
              </a:ext>
            </a:extLst>
          </p:cNvPr>
          <p:cNvPicPr>
            <a:picLocks noChangeAspect="1"/>
          </p:cNvPicPr>
          <p:nvPr/>
        </p:nvPicPr>
        <p:blipFill>
          <a:blip r:embed="rId2"/>
          <a:stretch>
            <a:fillRect/>
          </a:stretch>
        </p:blipFill>
        <p:spPr>
          <a:xfrm>
            <a:off x="1532423" y="1929455"/>
            <a:ext cx="8698527" cy="4342758"/>
          </a:xfrm>
          <a:prstGeom prst="rect">
            <a:avLst/>
          </a:prstGeom>
        </p:spPr>
      </p:pic>
      <p:pic>
        <p:nvPicPr>
          <p:cNvPr id="5" name="Picture 4">
            <a:extLst>
              <a:ext uri="{FF2B5EF4-FFF2-40B4-BE49-F238E27FC236}">
                <a16:creationId xmlns:a16="http://schemas.microsoft.com/office/drawing/2014/main" id="{70A603D3-0177-E2B9-62FE-CC5EF5312B64}"/>
              </a:ext>
            </a:extLst>
          </p:cNvPr>
          <p:cNvPicPr>
            <a:picLocks noChangeAspect="1"/>
          </p:cNvPicPr>
          <p:nvPr/>
        </p:nvPicPr>
        <p:blipFill>
          <a:blip r:embed="rId3"/>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720371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801D4A-FAB2-4889-169A-DC2C8557A8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14A1A4-9886-C3B6-AC60-6967E21F2B21}"/>
              </a:ext>
            </a:extLst>
          </p:cNvPr>
          <p:cNvSpPr>
            <a:spLocks noGrp="1"/>
          </p:cNvSpPr>
          <p:nvPr>
            <p:ph type="title"/>
          </p:nvPr>
        </p:nvSpPr>
        <p:spPr>
          <a:xfrm>
            <a:off x="623887" y="307975"/>
            <a:ext cx="10515600" cy="1325563"/>
          </a:xfrm>
        </p:spPr>
        <p:txBody>
          <a:bodyPr/>
          <a:lstStyle/>
          <a:p>
            <a:r>
              <a:rPr lang="en-US" dirty="0"/>
              <a:t>It is not accountable continued…</a:t>
            </a:r>
          </a:p>
        </p:txBody>
      </p:sp>
      <p:sp>
        <p:nvSpPr>
          <p:cNvPr id="3" name="Content Placeholder 2">
            <a:extLst>
              <a:ext uri="{FF2B5EF4-FFF2-40B4-BE49-F238E27FC236}">
                <a16:creationId xmlns:a16="http://schemas.microsoft.com/office/drawing/2014/main" id="{4910A9C4-6BB4-6E0C-FE87-2D11C3445BBD}"/>
              </a:ext>
            </a:extLst>
          </p:cNvPr>
          <p:cNvSpPr>
            <a:spLocks noGrp="1"/>
          </p:cNvSpPr>
          <p:nvPr>
            <p:ph idx="1"/>
          </p:nvPr>
        </p:nvSpPr>
        <p:spPr>
          <a:xfrm>
            <a:off x="940594" y="1311276"/>
            <a:ext cx="10515600" cy="4832350"/>
          </a:xfrm>
        </p:spPr>
        <p:txBody>
          <a:bodyPr>
            <a:normAutofit/>
          </a:bodyPr>
          <a:lstStyle/>
          <a:p>
            <a:pPr marL="0" indent="0">
              <a:lnSpc>
                <a:spcPct val="100000"/>
              </a:lnSpc>
              <a:buNone/>
            </a:pPr>
            <a:r>
              <a:rPr lang="en-CA" kern="0" dirty="0">
                <a:solidFill>
                  <a:srgbClr val="4A4A4A"/>
                </a:solidFill>
                <a:latin typeface="Calibri" panose="020F0502020204030204" pitchFamily="34" charset="0"/>
                <a:ea typeface="Times New Roman" panose="02020603050405020304" pitchFamily="18" charset="0"/>
              </a:rPr>
              <a:t>Mission Creep:</a:t>
            </a:r>
          </a:p>
          <a:p>
            <a:pPr marL="0" indent="0">
              <a:lnSpc>
                <a:spcPct val="100000"/>
              </a:lnSpc>
              <a:buNone/>
            </a:pPr>
            <a:endParaRPr lang="en-CA" dirty="0"/>
          </a:p>
        </p:txBody>
      </p:sp>
      <p:sp>
        <p:nvSpPr>
          <p:cNvPr id="6" name="TextBox 5">
            <a:extLst>
              <a:ext uri="{FF2B5EF4-FFF2-40B4-BE49-F238E27FC236}">
                <a16:creationId xmlns:a16="http://schemas.microsoft.com/office/drawing/2014/main" id="{2D3E7FA3-5FDA-2BC8-B89C-8770D093B2C3}"/>
              </a:ext>
            </a:extLst>
          </p:cNvPr>
          <p:cNvSpPr txBox="1"/>
          <p:nvPr/>
        </p:nvSpPr>
        <p:spPr>
          <a:xfrm>
            <a:off x="1164432" y="2148820"/>
            <a:ext cx="10291762" cy="4401205"/>
          </a:xfrm>
          <a:prstGeom prst="rect">
            <a:avLst/>
          </a:prstGeom>
          <a:noFill/>
        </p:spPr>
        <p:txBody>
          <a:bodyPr wrap="square">
            <a:spAutoFit/>
          </a:bodyPr>
          <a:lstStyle/>
          <a:p>
            <a:r>
              <a:rPr lang="en-CA" sz="2800" kern="100" dirty="0">
                <a:effectLst/>
                <a:latin typeface="Calibri" panose="020F0502020204030204" pitchFamily="34" charset="0"/>
                <a:ea typeface="Calibri" panose="020F0502020204030204" pitchFamily="34" charset="0"/>
                <a:cs typeface="Calibri" panose="020F0502020204030204" pitchFamily="34" charset="0"/>
              </a:rPr>
              <a:t>From the link under the “Read More” button:</a:t>
            </a:r>
            <a:endParaRPr lang="en-CA"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2800" kern="100" dirty="0">
                <a:effectLst/>
                <a:latin typeface="Calibri" panose="020F0502020204030204" pitchFamily="34" charset="0"/>
                <a:ea typeface="Calibri" panose="020F0502020204030204" pitchFamily="34" charset="0"/>
                <a:cs typeface="Calibri" panose="020F0502020204030204" pitchFamily="34" charset="0"/>
              </a:rPr>
              <a:t> </a:t>
            </a:r>
            <a:endParaRPr lang="en-CA" sz="2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CA" sz="2800" b="1" dirty="0">
                <a:solidFill>
                  <a:srgbClr val="000000"/>
                </a:solidFill>
                <a:effectLst/>
                <a:latin typeface="Calibri" panose="020F0502020204030204" pitchFamily="34" charset="0"/>
                <a:ea typeface="Times New Roman" panose="02020603050405020304" pitchFamily="18" charset="0"/>
              </a:rPr>
              <a:t>“</a:t>
            </a:r>
            <a:r>
              <a:rPr lang="en-CA" sz="2800" b="0" dirty="0">
                <a:solidFill>
                  <a:srgbClr val="4A4A4A"/>
                </a:solidFill>
                <a:effectLst/>
                <a:latin typeface="Calibri" panose="020F0502020204030204" pitchFamily="34" charset="0"/>
                <a:ea typeface="Times New Roman" panose="02020603050405020304" pitchFamily="18" charset="0"/>
              </a:rPr>
              <a:t>At CPP Investments, we have committed to attaining net-zero greenhouse gas (GHG) emissions across all scopes</a:t>
            </a:r>
            <a:r>
              <a:rPr lang="en-CA" sz="2800" b="0" baseline="30000" dirty="0">
                <a:solidFill>
                  <a:srgbClr val="4A4A4A"/>
                </a:solidFill>
                <a:effectLst/>
                <a:latin typeface="Calibri" panose="020F0502020204030204" pitchFamily="34" charset="0"/>
                <a:ea typeface="Times New Roman" panose="02020603050405020304" pitchFamily="18" charset="0"/>
              </a:rPr>
              <a:t>1</a:t>
            </a:r>
            <a:r>
              <a:rPr lang="en-CA" sz="2800" b="0" dirty="0">
                <a:solidFill>
                  <a:srgbClr val="4A4A4A"/>
                </a:solidFill>
                <a:effectLst/>
                <a:latin typeface="Calibri" panose="020F0502020204030204" pitchFamily="34" charset="0"/>
                <a:ea typeface="Times New Roman" panose="02020603050405020304" pitchFamily="18" charset="0"/>
              </a:rPr>
              <a:t> in our operations and portfolio by 2050. We seek to do this while fulfilling our mandate of maximizing returns without undue risk of loss, taking into account the factors that may affect the funding of the Canada Pension Plan and its ability to meet its financial obligations.”  </a:t>
            </a:r>
            <a:endParaRPr lang="en-CA" sz="2800" b="1" dirty="0">
              <a:effectLst/>
              <a:latin typeface="Times New Roman" panose="02020603050405020304" pitchFamily="18" charset="0"/>
              <a:ea typeface="Times New Roman" panose="02020603050405020304" pitchFamily="18" charset="0"/>
            </a:endParaRPr>
          </a:p>
          <a:p>
            <a:r>
              <a:rPr lang="en-CA" sz="2800" b="0" dirty="0">
                <a:solidFill>
                  <a:srgbClr val="4A4A4A"/>
                </a:solidFill>
                <a:effectLst/>
                <a:latin typeface="Calibri" panose="020F0502020204030204" pitchFamily="34" charset="0"/>
                <a:ea typeface="Times New Roman" panose="02020603050405020304" pitchFamily="18" charset="0"/>
              </a:rPr>
              <a:t> </a:t>
            </a:r>
            <a:endParaRPr lang="en-CA" sz="2800" b="1" dirty="0">
              <a:effectLst/>
              <a:latin typeface="Times New Roman" panose="02020603050405020304" pitchFamily="18" charset="0"/>
              <a:ea typeface="Times New Roman" panose="02020603050405020304" pitchFamily="18" charset="0"/>
            </a:endParaRPr>
          </a:p>
          <a:p>
            <a:r>
              <a:rPr lang="en-CA" sz="2800" b="1" dirty="0">
                <a:solidFill>
                  <a:srgbClr val="4A4A4A"/>
                </a:solidFill>
                <a:effectLst/>
                <a:latin typeface="Calibri" panose="020F0502020204030204" pitchFamily="34" charset="0"/>
                <a:ea typeface="Times New Roman" panose="02020603050405020304" pitchFamily="18" charset="0"/>
              </a:rPr>
              <a:t>Bluntly - that is an express dilution of their mandate.</a:t>
            </a:r>
            <a:endParaRPr lang="en-CA" sz="2800" b="1"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32300131-6122-18FC-D5C7-048C7FF10879}"/>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35450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ED742-05D3-3679-5506-590C1C0C0F0E}"/>
              </a:ext>
            </a:extLst>
          </p:cNvPr>
          <p:cNvSpPr>
            <a:spLocks noGrp="1"/>
          </p:cNvSpPr>
          <p:nvPr>
            <p:ph type="title"/>
          </p:nvPr>
        </p:nvSpPr>
        <p:spPr>
          <a:xfrm>
            <a:off x="838200" y="7278686"/>
            <a:ext cx="10515600" cy="1325563"/>
          </a:xfrm>
        </p:spPr>
        <p:txBody>
          <a:bodyPr/>
          <a:lstStyle/>
          <a:p>
            <a:r>
              <a:rPr lang="en-US" dirty="0"/>
              <a:t>Things we can do better… that the CPP managers seem uninterested in doing</a:t>
            </a:r>
          </a:p>
        </p:txBody>
      </p:sp>
      <p:sp>
        <p:nvSpPr>
          <p:cNvPr id="3" name="Content Placeholder 2">
            <a:extLst>
              <a:ext uri="{FF2B5EF4-FFF2-40B4-BE49-F238E27FC236}">
                <a16:creationId xmlns:a16="http://schemas.microsoft.com/office/drawing/2014/main" id="{283A06B0-BDDF-4CC4-4A27-F92D69ACB14C}"/>
              </a:ext>
            </a:extLst>
          </p:cNvPr>
          <p:cNvSpPr>
            <a:spLocks noGrp="1"/>
          </p:cNvSpPr>
          <p:nvPr>
            <p:ph idx="1"/>
          </p:nvPr>
        </p:nvSpPr>
        <p:spPr>
          <a:xfrm>
            <a:off x="838200" y="1960561"/>
            <a:ext cx="10515600" cy="4351338"/>
          </a:xfrm>
        </p:spPr>
        <p:txBody>
          <a:bodyPr>
            <a:normAutofit/>
          </a:bodyPr>
          <a:lstStyle/>
          <a:p>
            <a:r>
              <a:rPr lang="en-US" dirty="0"/>
              <a:t>Protect APP from political interference</a:t>
            </a:r>
          </a:p>
          <a:p>
            <a:pPr marL="0" indent="0">
              <a:buNone/>
            </a:pPr>
            <a:r>
              <a:rPr lang="en-US" dirty="0"/>
              <a:t> </a:t>
            </a:r>
          </a:p>
          <a:p>
            <a:pPr lvl="1"/>
            <a:r>
              <a:rPr lang="en-US" dirty="0"/>
              <a:t>No DIA or ESG mandates for example…</a:t>
            </a:r>
          </a:p>
          <a:p>
            <a:pPr lvl="1"/>
            <a:r>
              <a:rPr lang="en-US" dirty="0"/>
              <a:t>Or “Road to Zero” investment directives…</a:t>
            </a:r>
          </a:p>
          <a:p>
            <a:pPr lvl="1"/>
            <a:r>
              <a:rPr lang="en-US" dirty="0"/>
              <a:t>No direct investing in Alberta</a:t>
            </a:r>
          </a:p>
          <a:p>
            <a:pPr lvl="1"/>
            <a:r>
              <a:rPr lang="en-US" dirty="0"/>
              <a:t>Cannot/Should not be an Alberta economic development fund</a:t>
            </a:r>
          </a:p>
          <a:p>
            <a:pPr lvl="1"/>
            <a:r>
              <a:rPr lang="en-US" dirty="0"/>
              <a:t>Arms length investment managers</a:t>
            </a:r>
          </a:p>
          <a:p>
            <a:pPr marL="0" indent="0">
              <a:buNone/>
            </a:pPr>
            <a:endParaRPr lang="en-US" dirty="0"/>
          </a:p>
        </p:txBody>
      </p:sp>
      <p:pic>
        <p:nvPicPr>
          <p:cNvPr id="4" name="Picture 3">
            <a:extLst>
              <a:ext uri="{FF2B5EF4-FFF2-40B4-BE49-F238E27FC236}">
                <a16:creationId xmlns:a16="http://schemas.microsoft.com/office/drawing/2014/main" id="{2FE9ACC5-820B-3780-B053-D55F4ED70B4B}"/>
              </a:ext>
            </a:extLst>
          </p:cNvPr>
          <p:cNvPicPr>
            <a:picLocks noChangeAspect="1"/>
          </p:cNvPicPr>
          <p:nvPr/>
        </p:nvPicPr>
        <p:blipFill>
          <a:blip r:embed="rId2"/>
          <a:stretch>
            <a:fillRect/>
          </a:stretch>
        </p:blipFill>
        <p:spPr>
          <a:xfrm>
            <a:off x="10324796" y="6034704"/>
            <a:ext cx="1548469" cy="554391"/>
          </a:xfrm>
          <a:prstGeom prst="rect">
            <a:avLst/>
          </a:prstGeom>
        </p:spPr>
      </p:pic>
      <p:sp>
        <p:nvSpPr>
          <p:cNvPr id="7" name="Title 1">
            <a:extLst>
              <a:ext uri="{FF2B5EF4-FFF2-40B4-BE49-F238E27FC236}">
                <a16:creationId xmlns:a16="http://schemas.microsoft.com/office/drawing/2014/main" id="{3D378674-7EB7-4B0F-3A72-6DB503421DEC}"/>
              </a:ext>
            </a:extLst>
          </p:cNvPr>
          <p:cNvSpPr txBox="1">
            <a:spLocks/>
          </p:cNvSpPr>
          <p:nvPr/>
        </p:nvSpPr>
        <p:spPr>
          <a:xfrm>
            <a:off x="511792" y="321644"/>
            <a:ext cx="11168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an Alberta Pension Plan should be managed</a:t>
            </a:r>
          </a:p>
        </p:txBody>
      </p:sp>
    </p:spTree>
    <p:extLst>
      <p:ext uri="{BB962C8B-B14F-4D97-AF65-F5344CB8AC3E}">
        <p14:creationId xmlns:p14="http://schemas.microsoft.com/office/powerpoint/2010/main" val="252686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61E190-0CB3-896F-E66F-193755C55D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14748F6-C6EC-A61F-FD42-B21A72458CFB}"/>
              </a:ext>
            </a:extLst>
          </p:cNvPr>
          <p:cNvSpPr>
            <a:spLocks noGrp="1"/>
          </p:cNvSpPr>
          <p:nvPr>
            <p:ph type="title"/>
          </p:nvPr>
        </p:nvSpPr>
        <p:spPr>
          <a:xfrm>
            <a:off x="838200" y="7278686"/>
            <a:ext cx="10515600" cy="1325563"/>
          </a:xfrm>
        </p:spPr>
        <p:txBody>
          <a:bodyPr/>
          <a:lstStyle/>
          <a:p>
            <a:r>
              <a:rPr lang="en-US" dirty="0"/>
              <a:t>Things we can do better… that the CPP managers seem uninterested in doing</a:t>
            </a:r>
          </a:p>
        </p:txBody>
      </p:sp>
      <p:sp>
        <p:nvSpPr>
          <p:cNvPr id="3" name="Content Placeholder 2">
            <a:extLst>
              <a:ext uri="{FF2B5EF4-FFF2-40B4-BE49-F238E27FC236}">
                <a16:creationId xmlns:a16="http://schemas.microsoft.com/office/drawing/2014/main" id="{54222B35-3389-8C40-3D3A-63103D613B94}"/>
              </a:ext>
            </a:extLst>
          </p:cNvPr>
          <p:cNvSpPr>
            <a:spLocks noGrp="1"/>
          </p:cNvSpPr>
          <p:nvPr>
            <p:ph idx="1"/>
          </p:nvPr>
        </p:nvSpPr>
        <p:spPr>
          <a:xfrm>
            <a:off x="583430" y="1683366"/>
            <a:ext cx="10770370" cy="4351338"/>
          </a:xfrm>
        </p:spPr>
        <p:txBody>
          <a:bodyPr>
            <a:normAutofit/>
          </a:bodyPr>
          <a:lstStyle/>
          <a:p>
            <a:pPr marL="0" indent="0">
              <a:buNone/>
            </a:pPr>
            <a:r>
              <a:rPr lang="en-US" dirty="0"/>
              <a:t>The mandate of the fund managers is simple and should be inviolable:</a:t>
            </a:r>
          </a:p>
          <a:p>
            <a:pPr marL="0" indent="0">
              <a:buNone/>
            </a:pPr>
            <a:endParaRPr lang="en-CA" sz="4000" b="1" u="sng" kern="100" dirty="0">
              <a:solidFill>
                <a:srgbClr val="4A4A4A"/>
              </a:solidFill>
              <a:effectLst/>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CA" sz="4000" b="1" u="sng" kern="100" dirty="0">
                <a:solidFill>
                  <a:srgbClr val="4A4A4A"/>
                </a:solidFill>
                <a:effectLst/>
                <a:latin typeface="Calibri" panose="020F0502020204030204" pitchFamily="34" charset="0"/>
                <a:ea typeface="Calibri" panose="020F0502020204030204" pitchFamily="34" charset="0"/>
                <a:cs typeface="Calibri" panose="020F0502020204030204" pitchFamily="34" charset="0"/>
              </a:rPr>
              <a:t>Maximize returns without undue risk of loss. </a:t>
            </a:r>
            <a:endParaRPr lang="en-CA" sz="40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a:p>
            <a:pPr marL="0" indent="0">
              <a:buNone/>
            </a:pPr>
            <a:r>
              <a:rPr lang="en-US" dirty="0"/>
              <a:t>	(From the CPP Annual Report…)</a:t>
            </a:r>
          </a:p>
        </p:txBody>
      </p:sp>
      <p:pic>
        <p:nvPicPr>
          <p:cNvPr id="4" name="Picture 3">
            <a:extLst>
              <a:ext uri="{FF2B5EF4-FFF2-40B4-BE49-F238E27FC236}">
                <a16:creationId xmlns:a16="http://schemas.microsoft.com/office/drawing/2014/main" id="{303B7644-9833-2320-A370-4D6202A3DB9E}"/>
              </a:ext>
            </a:extLst>
          </p:cNvPr>
          <p:cNvPicPr>
            <a:picLocks noChangeAspect="1"/>
          </p:cNvPicPr>
          <p:nvPr/>
        </p:nvPicPr>
        <p:blipFill>
          <a:blip r:embed="rId2"/>
          <a:stretch>
            <a:fillRect/>
          </a:stretch>
        </p:blipFill>
        <p:spPr>
          <a:xfrm>
            <a:off x="10324796" y="6034704"/>
            <a:ext cx="1548469" cy="554391"/>
          </a:xfrm>
          <a:prstGeom prst="rect">
            <a:avLst/>
          </a:prstGeom>
        </p:spPr>
      </p:pic>
      <p:sp>
        <p:nvSpPr>
          <p:cNvPr id="7" name="Title 1">
            <a:extLst>
              <a:ext uri="{FF2B5EF4-FFF2-40B4-BE49-F238E27FC236}">
                <a16:creationId xmlns:a16="http://schemas.microsoft.com/office/drawing/2014/main" id="{C6B6CEFD-0EBE-6533-BC4F-ABBC80AE71DF}"/>
              </a:ext>
            </a:extLst>
          </p:cNvPr>
          <p:cNvSpPr txBox="1">
            <a:spLocks/>
          </p:cNvSpPr>
          <p:nvPr/>
        </p:nvSpPr>
        <p:spPr>
          <a:xfrm>
            <a:off x="511792" y="321644"/>
            <a:ext cx="11168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an APP should be managed continued…</a:t>
            </a:r>
          </a:p>
        </p:txBody>
      </p:sp>
    </p:spTree>
    <p:extLst>
      <p:ext uri="{BB962C8B-B14F-4D97-AF65-F5344CB8AC3E}">
        <p14:creationId xmlns:p14="http://schemas.microsoft.com/office/powerpoint/2010/main" val="426960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B8EB9-5011-9CD3-5D96-EB70DFC6A183}"/>
              </a:ext>
            </a:extLst>
          </p:cNvPr>
          <p:cNvSpPr>
            <a:spLocks noGrp="1"/>
          </p:cNvSpPr>
          <p:nvPr>
            <p:ph type="title"/>
          </p:nvPr>
        </p:nvSpPr>
        <p:spPr>
          <a:xfrm>
            <a:off x="838200" y="268905"/>
            <a:ext cx="10515600" cy="1325563"/>
          </a:xfrm>
        </p:spPr>
        <p:txBody>
          <a:bodyPr/>
          <a:lstStyle/>
          <a:p>
            <a:r>
              <a:rPr lang="en-US" dirty="0"/>
              <a:t>Some terms we need to understand</a:t>
            </a:r>
          </a:p>
        </p:txBody>
      </p:sp>
      <p:sp>
        <p:nvSpPr>
          <p:cNvPr id="3" name="Content Placeholder 2">
            <a:extLst>
              <a:ext uri="{FF2B5EF4-FFF2-40B4-BE49-F238E27FC236}">
                <a16:creationId xmlns:a16="http://schemas.microsoft.com/office/drawing/2014/main" id="{DE4ADD44-1EFD-A09B-645D-001C88BCF1D6}"/>
              </a:ext>
            </a:extLst>
          </p:cNvPr>
          <p:cNvSpPr>
            <a:spLocks noGrp="1"/>
          </p:cNvSpPr>
          <p:nvPr>
            <p:ph idx="1"/>
          </p:nvPr>
        </p:nvSpPr>
        <p:spPr>
          <a:xfrm>
            <a:off x="838200" y="1729405"/>
            <a:ext cx="10515600" cy="4351338"/>
          </a:xfrm>
        </p:spPr>
        <p:txBody>
          <a:bodyPr/>
          <a:lstStyle/>
          <a:p>
            <a:r>
              <a:rPr lang="en-US" dirty="0"/>
              <a:t>Defined Benefit Pension versus Defined Contribution or Money Purchase plans…</a:t>
            </a:r>
          </a:p>
          <a:p>
            <a:r>
              <a:rPr lang="en-US" dirty="0"/>
              <a:t>Actuarial versus ‘simple’ math calculations</a:t>
            </a:r>
          </a:p>
          <a:p>
            <a:r>
              <a:rPr lang="en-US" dirty="0"/>
              <a:t>Private Equity (Private Placement) versus public ally-traded assets</a:t>
            </a:r>
          </a:p>
          <a:p>
            <a:r>
              <a:rPr lang="en-US" dirty="0"/>
              <a:t>Mark to market</a:t>
            </a:r>
          </a:p>
          <a:p>
            <a:r>
              <a:rPr lang="en-US" dirty="0"/>
              <a:t>Settlement Options</a:t>
            </a:r>
          </a:p>
          <a:p>
            <a:r>
              <a:rPr lang="en-US" dirty="0"/>
              <a:t>Liquidity</a:t>
            </a:r>
          </a:p>
          <a:p>
            <a:r>
              <a:rPr lang="en-US" dirty="0"/>
              <a:t>Management expense ratio (MER)</a:t>
            </a:r>
          </a:p>
        </p:txBody>
      </p:sp>
      <p:pic>
        <p:nvPicPr>
          <p:cNvPr id="4" name="Picture 3">
            <a:extLst>
              <a:ext uri="{FF2B5EF4-FFF2-40B4-BE49-F238E27FC236}">
                <a16:creationId xmlns:a16="http://schemas.microsoft.com/office/drawing/2014/main" id="{D752A74A-39CA-94FB-C6E5-749907FA71C9}"/>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696033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DFCBE-A7C1-8B02-6980-3CE6E0CCB2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32805E-CA00-0A01-E276-C5AA2A1F415E}"/>
              </a:ext>
            </a:extLst>
          </p:cNvPr>
          <p:cNvSpPr>
            <a:spLocks noGrp="1"/>
          </p:cNvSpPr>
          <p:nvPr>
            <p:ph type="title"/>
          </p:nvPr>
        </p:nvSpPr>
        <p:spPr>
          <a:xfrm>
            <a:off x="838200" y="7278686"/>
            <a:ext cx="10515600" cy="1325563"/>
          </a:xfrm>
        </p:spPr>
        <p:txBody>
          <a:bodyPr/>
          <a:lstStyle/>
          <a:p>
            <a:r>
              <a:rPr lang="en-US" dirty="0"/>
              <a:t>Things we can do better… that the CPP managers seem uninterested in doing</a:t>
            </a:r>
          </a:p>
        </p:txBody>
      </p:sp>
      <p:sp>
        <p:nvSpPr>
          <p:cNvPr id="3" name="Content Placeholder 2">
            <a:extLst>
              <a:ext uri="{FF2B5EF4-FFF2-40B4-BE49-F238E27FC236}">
                <a16:creationId xmlns:a16="http://schemas.microsoft.com/office/drawing/2014/main" id="{BF616A28-D56C-8AA4-7D41-EBD24C4DC360}"/>
              </a:ext>
            </a:extLst>
          </p:cNvPr>
          <p:cNvSpPr>
            <a:spLocks noGrp="1"/>
          </p:cNvSpPr>
          <p:nvPr>
            <p:ph idx="1"/>
          </p:nvPr>
        </p:nvSpPr>
        <p:spPr>
          <a:xfrm>
            <a:off x="583430" y="1683366"/>
            <a:ext cx="10515600" cy="4351338"/>
          </a:xfrm>
        </p:spPr>
        <p:txBody>
          <a:bodyPr>
            <a:normAutofit/>
          </a:bodyPr>
          <a:lstStyle/>
          <a:p>
            <a:pPr marL="0" indent="0">
              <a:buNone/>
            </a:pPr>
            <a:r>
              <a:rPr lang="en-CA" dirty="0"/>
              <a:t>Complete Transparency:</a:t>
            </a:r>
          </a:p>
          <a:p>
            <a:r>
              <a:rPr lang="en-CA" dirty="0"/>
              <a:t>Mandate that only publicly-traded entities that are not single asset purchases (IOW no individual stock or bond purchases)</a:t>
            </a:r>
          </a:p>
          <a:p>
            <a:r>
              <a:rPr lang="en-CA" dirty="0"/>
              <a:t>Primarily Exchange Traded Index Funds and Index Funds (aka ETFs)</a:t>
            </a:r>
          </a:p>
          <a:p>
            <a:pPr lvl="1"/>
            <a:r>
              <a:rPr lang="en-CA" dirty="0"/>
              <a:t>Always can be marked to market</a:t>
            </a:r>
          </a:p>
          <a:p>
            <a:pPr lvl="1"/>
            <a:r>
              <a:rPr lang="en-CA" dirty="0"/>
              <a:t>Very low cost</a:t>
            </a:r>
          </a:p>
          <a:p>
            <a:pPr lvl="1"/>
            <a:r>
              <a:rPr lang="en-CA" dirty="0"/>
              <a:t>Acquiring or disposing of them will not distort the market</a:t>
            </a:r>
          </a:p>
          <a:p>
            <a:pPr lvl="1"/>
            <a:r>
              <a:rPr lang="en-CA" dirty="0"/>
              <a:t>Potential for corruption is nil.</a:t>
            </a:r>
            <a:endParaRPr lang="en-US" dirty="0"/>
          </a:p>
          <a:p>
            <a:endParaRPr lang="en-US" dirty="0"/>
          </a:p>
        </p:txBody>
      </p:sp>
      <p:pic>
        <p:nvPicPr>
          <p:cNvPr id="4" name="Picture 3">
            <a:extLst>
              <a:ext uri="{FF2B5EF4-FFF2-40B4-BE49-F238E27FC236}">
                <a16:creationId xmlns:a16="http://schemas.microsoft.com/office/drawing/2014/main" id="{7DCD94FE-759E-0F37-FB6D-4B1E62C1DEE1}"/>
              </a:ext>
            </a:extLst>
          </p:cNvPr>
          <p:cNvPicPr>
            <a:picLocks noChangeAspect="1"/>
          </p:cNvPicPr>
          <p:nvPr/>
        </p:nvPicPr>
        <p:blipFill>
          <a:blip r:embed="rId2"/>
          <a:stretch>
            <a:fillRect/>
          </a:stretch>
        </p:blipFill>
        <p:spPr>
          <a:xfrm>
            <a:off x="10324796" y="6034704"/>
            <a:ext cx="1548469" cy="554391"/>
          </a:xfrm>
          <a:prstGeom prst="rect">
            <a:avLst/>
          </a:prstGeom>
        </p:spPr>
      </p:pic>
      <p:sp>
        <p:nvSpPr>
          <p:cNvPr id="7" name="Title 1">
            <a:extLst>
              <a:ext uri="{FF2B5EF4-FFF2-40B4-BE49-F238E27FC236}">
                <a16:creationId xmlns:a16="http://schemas.microsoft.com/office/drawing/2014/main" id="{0B9094B3-3C38-1156-7049-751B7DDA9D35}"/>
              </a:ext>
            </a:extLst>
          </p:cNvPr>
          <p:cNvSpPr txBox="1">
            <a:spLocks/>
          </p:cNvSpPr>
          <p:nvPr/>
        </p:nvSpPr>
        <p:spPr>
          <a:xfrm>
            <a:off x="511792" y="321644"/>
            <a:ext cx="11168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an APP should be managed continued…</a:t>
            </a:r>
          </a:p>
        </p:txBody>
      </p:sp>
    </p:spTree>
    <p:extLst>
      <p:ext uri="{BB962C8B-B14F-4D97-AF65-F5344CB8AC3E}">
        <p14:creationId xmlns:p14="http://schemas.microsoft.com/office/powerpoint/2010/main" val="3314774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0003-F09D-2FE0-AE98-DCFD4D0744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AF0074-4DAA-84EE-7E4D-AAEB0DFA5209}"/>
              </a:ext>
            </a:extLst>
          </p:cNvPr>
          <p:cNvSpPr>
            <a:spLocks noGrp="1"/>
          </p:cNvSpPr>
          <p:nvPr>
            <p:ph type="title"/>
          </p:nvPr>
        </p:nvSpPr>
        <p:spPr>
          <a:xfrm>
            <a:off x="838200" y="7278686"/>
            <a:ext cx="10515600" cy="1325563"/>
          </a:xfrm>
        </p:spPr>
        <p:txBody>
          <a:bodyPr/>
          <a:lstStyle/>
          <a:p>
            <a:r>
              <a:rPr lang="en-US" dirty="0"/>
              <a:t>Things we can do better… that the CPP managers seem uninterested in doing</a:t>
            </a:r>
          </a:p>
        </p:txBody>
      </p:sp>
      <p:sp>
        <p:nvSpPr>
          <p:cNvPr id="3" name="Content Placeholder 2">
            <a:extLst>
              <a:ext uri="{FF2B5EF4-FFF2-40B4-BE49-F238E27FC236}">
                <a16:creationId xmlns:a16="http://schemas.microsoft.com/office/drawing/2014/main" id="{7C2F661D-56E5-52D0-35AE-BD9CEA12BBA4}"/>
              </a:ext>
            </a:extLst>
          </p:cNvPr>
          <p:cNvSpPr>
            <a:spLocks noGrp="1"/>
          </p:cNvSpPr>
          <p:nvPr>
            <p:ph idx="1"/>
          </p:nvPr>
        </p:nvSpPr>
        <p:spPr>
          <a:xfrm>
            <a:off x="583430" y="1683366"/>
            <a:ext cx="10515600" cy="4351338"/>
          </a:xfrm>
        </p:spPr>
        <p:txBody>
          <a:bodyPr>
            <a:normAutofit/>
          </a:bodyPr>
          <a:lstStyle/>
          <a:p>
            <a:pPr marL="0" indent="0">
              <a:buNone/>
            </a:pPr>
            <a:r>
              <a:rPr lang="en-CA" dirty="0"/>
              <a:t>Third party managers only:</a:t>
            </a:r>
          </a:p>
          <a:p>
            <a:pPr marL="0" indent="0">
              <a:buNone/>
            </a:pPr>
            <a:endParaRPr lang="en-CA" dirty="0"/>
          </a:p>
          <a:p>
            <a:pPr marL="0" indent="0">
              <a:buNone/>
            </a:pPr>
            <a:r>
              <a:rPr lang="en-CA" dirty="0"/>
              <a:t>Contract a group pension fund managers – 3 to 5 perhaps.</a:t>
            </a:r>
          </a:p>
          <a:p>
            <a:r>
              <a:rPr lang="en-CA" dirty="0"/>
              <a:t>Review their performance every 3 to 5 years </a:t>
            </a:r>
          </a:p>
          <a:p>
            <a:r>
              <a:rPr lang="en-CA" dirty="0"/>
              <a:t>and fire those that underperform.</a:t>
            </a:r>
          </a:p>
          <a:p>
            <a:pPr marL="0" indent="0">
              <a:buNone/>
            </a:pPr>
            <a:r>
              <a:rPr lang="en-CA" dirty="0"/>
              <a:t> </a:t>
            </a:r>
            <a:endParaRPr lang="en-US" dirty="0"/>
          </a:p>
          <a:p>
            <a:endParaRPr lang="en-US" dirty="0"/>
          </a:p>
        </p:txBody>
      </p:sp>
      <p:pic>
        <p:nvPicPr>
          <p:cNvPr id="4" name="Picture 3">
            <a:extLst>
              <a:ext uri="{FF2B5EF4-FFF2-40B4-BE49-F238E27FC236}">
                <a16:creationId xmlns:a16="http://schemas.microsoft.com/office/drawing/2014/main" id="{B5DA2A0F-B944-31DF-8498-09095CA7DFD1}"/>
              </a:ext>
            </a:extLst>
          </p:cNvPr>
          <p:cNvPicPr>
            <a:picLocks noChangeAspect="1"/>
          </p:cNvPicPr>
          <p:nvPr/>
        </p:nvPicPr>
        <p:blipFill>
          <a:blip r:embed="rId2"/>
          <a:stretch>
            <a:fillRect/>
          </a:stretch>
        </p:blipFill>
        <p:spPr>
          <a:xfrm>
            <a:off x="10324796" y="6034704"/>
            <a:ext cx="1548469" cy="554391"/>
          </a:xfrm>
          <a:prstGeom prst="rect">
            <a:avLst/>
          </a:prstGeom>
        </p:spPr>
      </p:pic>
      <p:sp>
        <p:nvSpPr>
          <p:cNvPr id="7" name="Title 1">
            <a:extLst>
              <a:ext uri="{FF2B5EF4-FFF2-40B4-BE49-F238E27FC236}">
                <a16:creationId xmlns:a16="http://schemas.microsoft.com/office/drawing/2014/main" id="{365D4597-3142-8A7A-6A4D-DBDFBBCD5375}"/>
              </a:ext>
            </a:extLst>
          </p:cNvPr>
          <p:cNvSpPr txBox="1">
            <a:spLocks/>
          </p:cNvSpPr>
          <p:nvPr/>
        </p:nvSpPr>
        <p:spPr>
          <a:xfrm>
            <a:off x="511792" y="321644"/>
            <a:ext cx="11168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an APP should be managed continued…</a:t>
            </a:r>
          </a:p>
        </p:txBody>
      </p:sp>
    </p:spTree>
    <p:extLst>
      <p:ext uri="{BB962C8B-B14F-4D97-AF65-F5344CB8AC3E}">
        <p14:creationId xmlns:p14="http://schemas.microsoft.com/office/powerpoint/2010/main" val="226093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750002-DA8B-A195-FEB8-5D5CF9930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AA60C0-13D6-EF09-B07B-DB5C78FD3881}"/>
              </a:ext>
            </a:extLst>
          </p:cNvPr>
          <p:cNvSpPr>
            <a:spLocks noGrp="1"/>
          </p:cNvSpPr>
          <p:nvPr>
            <p:ph type="title"/>
          </p:nvPr>
        </p:nvSpPr>
        <p:spPr>
          <a:xfrm>
            <a:off x="838200" y="7278686"/>
            <a:ext cx="10515600" cy="1325563"/>
          </a:xfrm>
        </p:spPr>
        <p:txBody>
          <a:bodyPr/>
          <a:lstStyle/>
          <a:p>
            <a:r>
              <a:rPr lang="en-US" dirty="0"/>
              <a:t>Things we can do better… that the CPP managers seem uninterested in doing</a:t>
            </a:r>
          </a:p>
        </p:txBody>
      </p:sp>
      <p:sp>
        <p:nvSpPr>
          <p:cNvPr id="3" name="Content Placeholder 2">
            <a:extLst>
              <a:ext uri="{FF2B5EF4-FFF2-40B4-BE49-F238E27FC236}">
                <a16:creationId xmlns:a16="http://schemas.microsoft.com/office/drawing/2014/main" id="{B0D12D03-E6BF-537F-8D45-0FEF954FA111}"/>
              </a:ext>
            </a:extLst>
          </p:cNvPr>
          <p:cNvSpPr>
            <a:spLocks noGrp="1"/>
          </p:cNvSpPr>
          <p:nvPr>
            <p:ph idx="1"/>
          </p:nvPr>
        </p:nvSpPr>
        <p:spPr>
          <a:xfrm>
            <a:off x="838200" y="1562714"/>
            <a:ext cx="8932045" cy="774084"/>
          </a:xfrm>
        </p:spPr>
        <p:txBody>
          <a:bodyPr>
            <a:normAutofit/>
          </a:bodyPr>
          <a:lstStyle/>
          <a:p>
            <a:pPr marL="0" indent="0">
              <a:buNone/>
            </a:pPr>
            <a:r>
              <a:rPr lang="en-CA" dirty="0"/>
              <a:t>Who are these potential fund managers?</a:t>
            </a:r>
            <a:endParaRPr lang="en-US" dirty="0"/>
          </a:p>
          <a:p>
            <a:endParaRPr lang="en-US" dirty="0"/>
          </a:p>
        </p:txBody>
      </p:sp>
      <p:pic>
        <p:nvPicPr>
          <p:cNvPr id="4" name="Picture 3">
            <a:extLst>
              <a:ext uri="{FF2B5EF4-FFF2-40B4-BE49-F238E27FC236}">
                <a16:creationId xmlns:a16="http://schemas.microsoft.com/office/drawing/2014/main" id="{1C830161-BF30-AD27-F131-6628A63673E4}"/>
              </a:ext>
            </a:extLst>
          </p:cNvPr>
          <p:cNvPicPr>
            <a:picLocks noChangeAspect="1"/>
          </p:cNvPicPr>
          <p:nvPr/>
        </p:nvPicPr>
        <p:blipFill>
          <a:blip r:embed="rId2"/>
          <a:stretch>
            <a:fillRect/>
          </a:stretch>
        </p:blipFill>
        <p:spPr>
          <a:xfrm>
            <a:off x="10324796" y="6034704"/>
            <a:ext cx="1548469" cy="554391"/>
          </a:xfrm>
          <a:prstGeom prst="rect">
            <a:avLst/>
          </a:prstGeom>
        </p:spPr>
      </p:pic>
      <p:sp>
        <p:nvSpPr>
          <p:cNvPr id="7" name="Title 1">
            <a:extLst>
              <a:ext uri="{FF2B5EF4-FFF2-40B4-BE49-F238E27FC236}">
                <a16:creationId xmlns:a16="http://schemas.microsoft.com/office/drawing/2014/main" id="{88F0C273-6731-AEE4-6603-741D7F03DFCD}"/>
              </a:ext>
            </a:extLst>
          </p:cNvPr>
          <p:cNvSpPr txBox="1">
            <a:spLocks/>
          </p:cNvSpPr>
          <p:nvPr/>
        </p:nvSpPr>
        <p:spPr>
          <a:xfrm>
            <a:off x="511792" y="321644"/>
            <a:ext cx="11168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an APP should be managed continued…</a:t>
            </a:r>
          </a:p>
        </p:txBody>
      </p:sp>
      <p:pic>
        <p:nvPicPr>
          <p:cNvPr id="5" name="Picture 4">
            <a:extLst>
              <a:ext uri="{FF2B5EF4-FFF2-40B4-BE49-F238E27FC236}">
                <a16:creationId xmlns:a16="http://schemas.microsoft.com/office/drawing/2014/main" id="{12218A4E-316B-4CF8-436F-554DE8126BC9}"/>
              </a:ext>
            </a:extLst>
          </p:cNvPr>
          <p:cNvPicPr>
            <a:picLocks noChangeAspect="1"/>
          </p:cNvPicPr>
          <p:nvPr/>
        </p:nvPicPr>
        <p:blipFill rotWithShape="1">
          <a:blip r:embed="rId3"/>
          <a:srcRect b="39266"/>
          <a:stretch/>
        </p:blipFill>
        <p:spPr>
          <a:xfrm>
            <a:off x="1305099" y="2127864"/>
            <a:ext cx="8676797" cy="4287223"/>
          </a:xfrm>
          <a:prstGeom prst="rect">
            <a:avLst/>
          </a:prstGeom>
        </p:spPr>
      </p:pic>
    </p:spTree>
    <p:extLst>
      <p:ext uri="{BB962C8B-B14F-4D97-AF65-F5344CB8AC3E}">
        <p14:creationId xmlns:p14="http://schemas.microsoft.com/office/powerpoint/2010/main" val="35287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DC0E9-E679-2D09-8411-62E2DC19A4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74A913-15BD-AF48-EF03-84963483B6F2}"/>
              </a:ext>
            </a:extLst>
          </p:cNvPr>
          <p:cNvSpPr>
            <a:spLocks noGrp="1"/>
          </p:cNvSpPr>
          <p:nvPr>
            <p:ph idx="1"/>
          </p:nvPr>
        </p:nvSpPr>
        <p:spPr>
          <a:xfrm>
            <a:off x="838200" y="1562714"/>
            <a:ext cx="10148888" cy="3066436"/>
          </a:xfrm>
        </p:spPr>
        <p:txBody>
          <a:bodyPr>
            <a:normAutofit/>
          </a:bodyPr>
          <a:lstStyle/>
          <a:p>
            <a:pPr marL="0" indent="0">
              <a:buNone/>
            </a:pPr>
            <a:r>
              <a:rPr lang="en-CA" dirty="0"/>
              <a:t>Who are these potential fund managers?</a:t>
            </a:r>
          </a:p>
          <a:p>
            <a:pPr marL="0" indent="0">
              <a:buNone/>
            </a:pPr>
            <a:endParaRPr lang="en-CA" dirty="0"/>
          </a:p>
          <a:p>
            <a:pPr marL="0" indent="0">
              <a:buNone/>
            </a:pPr>
            <a:r>
              <a:rPr lang="en-CA" dirty="0"/>
              <a:t>…And Private Canadian Pension managers like Sunlife, Manulife and Canada Life </a:t>
            </a:r>
            <a:endParaRPr lang="en-US" dirty="0"/>
          </a:p>
          <a:p>
            <a:endParaRPr lang="en-US" dirty="0"/>
          </a:p>
        </p:txBody>
      </p:sp>
      <p:pic>
        <p:nvPicPr>
          <p:cNvPr id="4" name="Picture 3">
            <a:extLst>
              <a:ext uri="{FF2B5EF4-FFF2-40B4-BE49-F238E27FC236}">
                <a16:creationId xmlns:a16="http://schemas.microsoft.com/office/drawing/2014/main" id="{2BDA28BB-87B4-A00F-B841-2267F4F95FC2}"/>
              </a:ext>
            </a:extLst>
          </p:cNvPr>
          <p:cNvPicPr>
            <a:picLocks noChangeAspect="1"/>
          </p:cNvPicPr>
          <p:nvPr/>
        </p:nvPicPr>
        <p:blipFill>
          <a:blip r:embed="rId2"/>
          <a:stretch>
            <a:fillRect/>
          </a:stretch>
        </p:blipFill>
        <p:spPr>
          <a:xfrm>
            <a:off x="10324796" y="6034704"/>
            <a:ext cx="1548469" cy="554391"/>
          </a:xfrm>
          <a:prstGeom prst="rect">
            <a:avLst/>
          </a:prstGeom>
        </p:spPr>
      </p:pic>
      <p:sp>
        <p:nvSpPr>
          <p:cNvPr id="7" name="Title 1">
            <a:extLst>
              <a:ext uri="{FF2B5EF4-FFF2-40B4-BE49-F238E27FC236}">
                <a16:creationId xmlns:a16="http://schemas.microsoft.com/office/drawing/2014/main" id="{4A73CB7B-8B32-7340-42F5-61C065203203}"/>
              </a:ext>
            </a:extLst>
          </p:cNvPr>
          <p:cNvSpPr txBox="1">
            <a:spLocks/>
          </p:cNvSpPr>
          <p:nvPr/>
        </p:nvSpPr>
        <p:spPr>
          <a:xfrm>
            <a:off x="511792" y="321644"/>
            <a:ext cx="11168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an APP should be managed continued…</a:t>
            </a:r>
          </a:p>
        </p:txBody>
      </p:sp>
      <p:pic>
        <p:nvPicPr>
          <p:cNvPr id="10242" name="Picture 2" descr="Sun Life Canada – Insurance, Investments and Health">
            <a:extLst>
              <a:ext uri="{FF2B5EF4-FFF2-40B4-BE49-F238E27FC236}">
                <a16:creationId xmlns:a16="http://schemas.microsoft.com/office/drawing/2014/main" id="{34A1FE8C-90A6-C3FE-C08B-01F45E3A0B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1001" y="3429000"/>
            <a:ext cx="3219450" cy="3219450"/>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Canada Life enters strategic partnership with nesto">
            <a:extLst>
              <a:ext uri="{FF2B5EF4-FFF2-40B4-BE49-F238E27FC236}">
                <a16:creationId xmlns:a16="http://schemas.microsoft.com/office/drawing/2014/main" id="{64BD231D-BD49-C983-3667-1520A409DB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380" y="4179875"/>
            <a:ext cx="3897630" cy="2132024"/>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a:extLst>
              <a:ext uri="{FF2B5EF4-FFF2-40B4-BE49-F238E27FC236}">
                <a16:creationId xmlns:a16="http://schemas.microsoft.com/office/drawing/2014/main" id="{BFF20312-009A-9BAE-A225-CDEF1E2C25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2075" y="3582841"/>
            <a:ext cx="3760470" cy="713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6458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242"/>
                                        </p:tgtEl>
                                        <p:attrNameLst>
                                          <p:attrName>style.visibility</p:attrName>
                                        </p:attrNameLst>
                                      </p:cBhvr>
                                      <p:to>
                                        <p:strVal val="visible"/>
                                      </p:to>
                                    </p:set>
                                    <p:anim calcmode="lin" valueType="num">
                                      <p:cBhvr additive="base">
                                        <p:cTn id="23" dur="500" fill="hold"/>
                                        <p:tgtEl>
                                          <p:spTgt spid="10242"/>
                                        </p:tgtEl>
                                        <p:attrNameLst>
                                          <p:attrName>ppt_x</p:attrName>
                                        </p:attrNameLst>
                                      </p:cBhvr>
                                      <p:tavLst>
                                        <p:tav tm="0">
                                          <p:val>
                                            <p:strVal val="#ppt_x"/>
                                          </p:val>
                                        </p:tav>
                                        <p:tav tm="100000">
                                          <p:val>
                                            <p:strVal val="#ppt_x"/>
                                          </p:val>
                                        </p:tav>
                                      </p:tavLst>
                                    </p:anim>
                                    <p:anim calcmode="lin" valueType="num">
                                      <p:cBhvr additive="base">
                                        <p:cTn id="24" dur="500" fill="hold"/>
                                        <p:tgtEl>
                                          <p:spTgt spid="1024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244"/>
                                        </p:tgtEl>
                                        <p:attrNameLst>
                                          <p:attrName>style.visibility</p:attrName>
                                        </p:attrNameLst>
                                      </p:cBhvr>
                                      <p:to>
                                        <p:strVal val="visible"/>
                                      </p:to>
                                    </p:set>
                                    <p:anim calcmode="lin" valueType="num">
                                      <p:cBhvr additive="base">
                                        <p:cTn id="27" dur="500" fill="hold"/>
                                        <p:tgtEl>
                                          <p:spTgt spid="10244"/>
                                        </p:tgtEl>
                                        <p:attrNameLst>
                                          <p:attrName>ppt_x</p:attrName>
                                        </p:attrNameLst>
                                      </p:cBhvr>
                                      <p:tavLst>
                                        <p:tav tm="0">
                                          <p:val>
                                            <p:strVal val="#ppt_x"/>
                                          </p:val>
                                        </p:tav>
                                        <p:tav tm="100000">
                                          <p:val>
                                            <p:strVal val="#ppt_x"/>
                                          </p:val>
                                        </p:tav>
                                      </p:tavLst>
                                    </p:anim>
                                    <p:anim calcmode="lin" valueType="num">
                                      <p:cBhvr additive="base">
                                        <p:cTn id="28" dur="500" fill="hold"/>
                                        <p:tgtEl>
                                          <p:spTgt spid="102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48"/>
                                        </p:tgtEl>
                                        <p:attrNameLst>
                                          <p:attrName>style.visibility</p:attrName>
                                        </p:attrNameLst>
                                      </p:cBhvr>
                                      <p:to>
                                        <p:strVal val="visible"/>
                                      </p:to>
                                    </p:set>
                                    <p:anim calcmode="lin" valueType="num">
                                      <p:cBhvr additive="base">
                                        <p:cTn id="31" dur="500" fill="hold"/>
                                        <p:tgtEl>
                                          <p:spTgt spid="10248"/>
                                        </p:tgtEl>
                                        <p:attrNameLst>
                                          <p:attrName>ppt_x</p:attrName>
                                        </p:attrNameLst>
                                      </p:cBhvr>
                                      <p:tavLst>
                                        <p:tav tm="0">
                                          <p:val>
                                            <p:strVal val="#ppt_x"/>
                                          </p:val>
                                        </p:tav>
                                        <p:tav tm="100000">
                                          <p:val>
                                            <p:strVal val="#ppt_x"/>
                                          </p:val>
                                        </p:tav>
                                      </p:tavLst>
                                    </p:anim>
                                    <p:anim calcmode="lin" valueType="num">
                                      <p:cBhvr additive="base">
                                        <p:cTn id="32"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EEC9C-86B9-00FE-3447-FB0E4DEA5F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A2EC66-2300-2C50-A7AD-B28C1B628BAB}"/>
              </a:ext>
            </a:extLst>
          </p:cNvPr>
          <p:cNvSpPr>
            <a:spLocks noGrp="1"/>
          </p:cNvSpPr>
          <p:nvPr>
            <p:ph type="title"/>
          </p:nvPr>
        </p:nvSpPr>
        <p:spPr>
          <a:xfrm>
            <a:off x="838200" y="7278686"/>
            <a:ext cx="10515600" cy="1325563"/>
          </a:xfrm>
        </p:spPr>
        <p:txBody>
          <a:bodyPr/>
          <a:lstStyle/>
          <a:p>
            <a:r>
              <a:rPr lang="en-US" dirty="0"/>
              <a:t>Things we can do better… that the CPP managers seem uninterested in doing</a:t>
            </a:r>
          </a:p>
        </p:txBody>
      </p:sp>
      <p:sp>
        <p:nvSpPr>
          <p:cNvPr id="3" name="Content Placeholder 2">
            <a:extLst>
              <a:ext uri="{FF2B5EF4-FFF2-40B4-BE49-F238E27FC236}">
                <a16:creationId xmlns:a16="http://schemas.microsoft.com/office/drawing/2014/main" id="{5446AB7A-6317-2E2D-9977-55BD00B4B33C}"/>
              </a:ext>
            </a:extLst>
          </p:cNvPr>
          <p:cNvSpPr>
            <a:spLocks noGrp="1"/>
          </p:cNvSpPr>
          <p:nvPr>
            <p:ph idx="1"/>
          </p:nvPr>
        </p:nvSpPr>
        <p:spPr>
          <a:xfrm>
            <a:off x="838200" y="1562714"/>
            <a:ext cx="10717530" cy="4471990"/>
          </a:xfrm>
        </p:spPr>
        <p:txBody>
          <a:bodyPr>
            <a:normAutofit fontScale="92500"/>
          </a:bodyPr>
          <a:lstStyle/>
          <a:p>
            <a:pPr marL="0" indent="0">
              <a:buNone/>
            </a:pPr>
            <a:r>
              <a:rPr lang="en-CA" dirty="0"/>
              <a:t>Realtime reporting in assets would be possible.</a:t>
            </a:r>
          </a:p>
          <a:p>
            <a:pPr marL="0" indent="0">
              <a:buNone/>
            </a:pPr>
            <a:endParaRPr lang="en-CA" dirty="0"/>
          </a:p>
          <a:p>
            <a:pPr marL="0" indent="0">
              <a:buNone/>
            </a:pPr>
            <a:r>
              <a:rPr lang="en-CA" dirty="0"/>
              <a:t>In the future pension payout options could be introduced:</a:t>
            </a:r>
          </a:p>
          <a:p>
            <a:r>
              <a:rPr lang="en-CA" dirty="0"/>
              <a:t>Conversion to an individual Locked-In Retirement Accounts (LIRA) with maximum annual payouts but the remaining balance can be part of one’s estate.</a:t>
            </a:r>
          </a:p>
          <a:p>
            <a:r>
              <a:rPr lang="en-CA" dirty="0"/>
              <a:t>Make it possible for Self-employed/contract Albertan workers to contribute or purchase their way into an APP</a:t>
            </a:r>
          </a:p>
          <a:p>
            <a:endParaRPr lang="en-CA" dirty="0"/>
          </a:p>
          <a:p>
            <a:r>
              <a:rPr lang="en-CA" dirty="0"/>
              <a:t>Mirror Funds – the APP managed accounts could themselves become ETFs  </a:t>
            </a:r>
            <a:endParaRPr lang="en-US" dirty="0"/>
          </a:p>
          <a:p>
            <a:endParaRPr lang="en-US" dirty="0"/>
          </a:p>
        </p:txBody>
      </p:sp>
      <p:pic>
        <p:nvPicPr>
          <p:cNvPr id="4" name="Picture 3">
            <a:extLst>
              <a:ext uri="{FF2B5EF4-FFF2-40B4-BE49-F238E27FC236}">
                <a16:creationId xmlns:a16="http://schemas.microsoft.com/office/drawing/2014/main" id="{D613C9BE-A1D3-9154-C09F-A2F6DF27F06B}"/>
              </a:ext>
            </a:extLst>
          </p:cNvPr>
          <p:cNvPicPr>
            <a:picLocks noChangeAspect="1"/>
          </p:cNvPicPr>
          <p:nvPr/>
        </p:nvPicPr>
        <p:blipFill>
          <a:blip r:embed="rId2"/>
          <a:stretch>
            <a:fillRect/>
          </a:stretch>
        </p:blipFill>
        <p:spPr>
          <a:xfrm>
            <a:off x="10324796" y="6034704"/>
            <a:ext cx="1548469" cy="554391"/>
          </a:xfrm>
          <a:prstGeom prst="rect">
            <a:avLst/>
          </a:prstGeom>
        </p:spPr>
      </p:pic>
      <p:sp>
        <p:nvSpPr>
          <p:cNvPr id="7" name="Title 1">
            <a:extLst>
              <a:ext uri="{FF2B5EF4-FFF2-40B4-BE49-F238E27FC236}">
                <a16:creationId xmlns:a16="http://schemas.microsoft.com/office/drawing/2014/main" id="{063CDDA7-2090-78D5-4837-6352AB0160EE}"/>
              </a:ext>
            </a:extLst>
          </p:cNvPr>
          <p:cNvSpPr txBox="1">
            <a:spLocks/>
          </p:cNvSpPr>
          <p:nvPr/>
        </p:nvSpPr>
        <p:spPr>
          <a:xfrm>
            <a:off x="511792" y="321644"/>
            <a:ext cx="11168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an APP should be managed continued…</a:t>
            </a:r>
          </a:p>
        </p:txBody>
      </p:sp>
    </p:spTree>
    <p:extLst>
      <p:ext uri="{BB962C8B-B14F-4D97-AF65-F5344CB8AC3E}">
        <p14:creationId xmlns:p14="http://schemas.microsoft.com/office/powerpoint/2010/main" val="204126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2013E-7A59-FD18-8DA2-B30F28A92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3B73DB-88DC-4D17-9584-57C8F3979B7E}"/>
              </a:ext>
            </a:extLst>
          </p:cNvPr>
          <p:cNvSpPr>
            <a:spLocks noGrp="1"/>
          </p:cNvSpPr>
          <p:nvPr>
            <p:ph type="title"/>
          </p:nvPr>
        </p:nvSpPr>
        <p:spPr>
          <a:xfrm>
            <a:off x="838200" y="7278686"/>
            <a:ext cx="10515600" cy="1325563"/>
          </a:xfrm>
        </p:spPr>
        <p:txBody>
          <a:bodyPr/>
          <a:lstStyle/>
          <a:p>
            <a:r>
              <a:rPr lang="en-US" dirty="0"/>
              <a:t>Things we can do better… that the CPP managers seem uninterested in doing</a:t>
            </a:r>
          </a:p>
        </p:txBody>
      </p:sp>
      <p:sp>
        <p:nvSpPr>
          <p:cNvPr id="3" name="Content Placeholder 2">
            <a:extLst>
              <a:ext uri="{FF2B5EF4-FFF2-40B4-BE49-F238E27FC236}">
                <a16:creationId xmlns:a16="http://schemas.microsoft.com/office/drawing/2014/main" id="{BE068084-7A2B-2549-3868-C2938E803282}"/>
              </a:ext>
            </a:extLst>
          </p:cNvPr>
          <p:cNvSpPr>
            <a:spLocks noGrp="1"/>
          </p:cNvSpPr>
          <p:nvPr>
            <p:ph idx="1"/>
          </p:nvPr>
        </p:nvSpPr>
        <p:spPr>
          <a:xfrm>
            <a:off x="838199" y="1562713"/>
            <a:ext cx="11035066" cy="4598057"/>
          </a:xfrm>
        </p:spPr>
        <p:txBody>
          <a:bodyPr>
            <a:normAutofit/>
          </a:bodyPr>
          <a:lstStyle/>
          <a:p>
            <a:pPr marL="0" indent="0">
              <a:buNone/>
            </a:pPr>
            <a:r>
              <a:rPr lang="en-CA" dirty="0"/>
              <a:t>Lower Contribution rates; higher pensions paid</a:t>
            </a:r>
          </a:p>
          <a:p>
            <a:pPr marL="0" indent="0">
              <a:buNone/>
            </a:pPr>
            <a:r>
              <a:rPr lang="en-CA" dirty="0"/>
              <a:t>Transparency</a:t>
            </a:r>
          </a:p>
          <a:p>
            <a:pPr marL="0" indent="0">
              <a:buNone/>
            </a:pPr>
            <a:r>
              <a:rPr lang="en-CA" dirty="0"/>
              <a:t>Accountability</a:t>
            </a:r>
          </a:p>
          <a:p>
            <a:pPr marL="0" indent="0">
              <a:buNone/>
            </a:pPr>
            <a:r>
              <a:rPr lang="en-CA" dirty="0"/>
              <a:t>Not a monopoly on management</a:t>
            </a:r>
          </a:p>
          <a:p>
            <a:pPr marL="0" indent="0">
              <a:buNone/>
            </a:pPr>
            <a:r>
              <a:rPr lang="en-US" dirty="0"/>
              <a:t>Alberta becomes a less expensive place to work and run a business</a:t>
            </a:r>
          </a:p>
          <a:p>
            <a:pPr marL="0" indent="0">
              <a:buNone/>
            </a:pPr>
            <a:r>
              <a:rPr lang="en-US" dirty="0"/>
              <a:t>Exposure of CPP practices will make it more accountable and ultimately a better, safer manager of people’s pensions</a:t>
            </a:r>
          </a:p>
          <a:p>
            <a:pPr marL="0" indent="0">
              <a:buNone/>
            </a:pPr>
            <a:r>
              <a:rPr lang="en-US" dirty="0"/>
              <a:t>One less thorn in the side – of Alberta Re; this confederation</a:t>
            </a:r>
          </a:p>
        </p:txBody>
      </p:sp>
      <p:pic>
        <p:nvPicPr>
          <p:cNvPr id="4" name="Picture 3">
            <a:extLst>
              <a:ext uri="{FF2B5EF4-FFF2-40B4-BE49-F238E27FC236}">
                <a16:creationId xmlns:a16="http://schemas.microsoft.com/office/drawing/2014/main" id="{85B4C217-B022-90C2-4A30-F0CD00382D11}"/>
              </a:ext>
            </a:extLst>
          </p:cNvPr>
          <p:cNvPicPr>
            <a:picLocks noChangeAspect="1"/>
          </p:cNvPicPr>
          <p:nvPr/>
        </p:nvPicPr>
        <p:blipFill>
          <a:blip r:embed="rId2"/>
          <a:stretch>
            <a:fillRect/>
          </a:stretch>
        </p:blipFill>
        <p:spPr>
          <a:xfrm>
            <a:off x="10324796" y="6034704"/>
            <a:ext cx="1548469" cy="554391"/>
          </a:xfrm>
          <a:prstGeom prst="rect">
            <a:avLst/>
          </a:prstGeom>
        </p:spPr>
      </p:pic>
      <p:sp>
        <p:nvSpPr>
          <p:cNvPr id="7" name="Title 1">
            <a:extLst>
              <a:ext uri="{FF2B5EF4-FFF2-40B4-BE49-F238E27FC236}">
                <a16:creationId xmlns:a16="http://schemas.microsoft.com/office/drawing/2014/main" id="{2CF81901-11C8-EA7B-0236-7806370DB7B7}"/>
              </a:ext>
            </a:extLst>
          </p:cNvPr>
          <p:cNvSpPr txBox="1">
            <a:spLocks/>
          </p:cNvSpPr>
          <p:nvPr/>
        </p:nvSpPr>
        <p:spPr>
          <a:xfrm>
            <a:off x="511792" y="321644"/>
            <a:ext cx="11168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APP Advantages</a:t>
            </a:r>
          </a:p>
        </p:txBody>
      </p:sp>
    </p:spTree>
    <p:extLst>
      <p:ext uri="{BB962C8B-B14F-4D97-AF65-F5344CB8AC3E}">
        <p14:creationId xmlns:p14="http://schemas.microsoft.com/office/powerpoint/2010/main" val="345450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58C56-2B6D-9A14-1A85-07E0416641A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1CAFA9-1DB4-8FAA-99F5-F17D7D52DE98}"/>
              </a:ext>
            </a:extLst>
          </p:cNvPr>
          <p:cNvSpPr>
            <a:spLocks noGrp="1"/>
          </p:cNvSpPr>
          <p:nvPr>
            <p:ph idx="1"/>
          </p:nvPr>
        </p:nvSpPr>
        <p:spPr>
          <a:xfrm>
            <a:off x="838199" y="1402693"/>
            <a:ext cx="11035066" cy="4471991"/>
          </a:xfrm>
        </p:spPr>
        <p:txBody>
          <a:bodyPr>
            <a:normAutofit/>
          </a:bodyPr>
          <a:lstStyle/>
          <a:p>
            <a:r>
              <a:rPr lang="en-US" dirty="0"/>
              <a:t>A brief history of Public Pensions and the CPP</a:t>
            </a:r>
          </a:p>
          <a:p>
            <a:r>
              <a:rPr lang="en-US" dirty="0"/>
              <a:t>What is Alberta’s – and Albertan’s – share of the CPP Fund</a:t>
            </a:r>
          </a:p>
          <a:p>
            <a:r>
              <a:rPr lang="en-US" dirty="0"/>
              <a:t>What are the implications of that Share compared to the actuarial need.</a:t>
            </a:r>
          </a:p>
          <a:p>
            <a:r>
              <a:rPr lang="en-US" dirty="0"/>
              <a:t>And what would an APP mean for Albertans - working and retired - and those who employ them. </a:t>
            </a:r>
          </a:p>
          <a:p>
            <a:r>
              <a:rPr lang="en-US" dirty="0"/>
              <a:t> The CPP and how it is managed</a:t>
            </a:r>
          </a:p>
          <a:p>
            <a:r>
              <a:rPr lang="en-US" dirty="0"/>
              <a:t>The concerns Canadians should have about the CPP</a:t>
            </a:r>
          </a:p>
          <a:p>
            <a:r>
              <a:rPr lang="en-US" dirty="0"/>
              <a:t>How an Alberta Pension Plan should be managed</a:t>
            </a:r>
          </a:p>
          <a:p>
            <a:r>
              <a:rPr lang="en-US" dirty="0"/>
              <a:t>Benefits of an APP for Albertans, Alberta and Canada</a:t>
            </a:r>
          </a:p>
        </p:txBody>
      </p:sp>
      <p:pic>
        <p:nvPicPr>
          <p:cNvPr id="4" name="Picture 3">
            <a:extLst>
              <a:ext uri="{FF2B5EF4-FFF2-40B4-BE49-F238E27FC236}">
                <a16:creationId xmlns:a16="http://schemas.microsoft.com/office/drawing/2014/main" id="{E768AE82-BF0F-ABFF-025B-79A241C9F6D3}"/>
              </a:ext>
            </a:extLst>
          </p:cNvPr>
          <p:cNvPicPr>
            <a:picLocks noChangeAspect="1"/>
          </p:cNvPicPr>
          <p:nvPr/>
        </p:nvPicPr>
        <p:blipFill>
          <a:blip r:embed="rId2"/>
          <a:stretch>
            <a:fillRect/>
          </a:stretch>
        </p:blipFill>
        <p:spPr>
          <a:xfrm>
            <a:off x="10324796" y="6034704"/>
            <a:ext cx="1548469" cy="554391"/>
          </a:xfrm>
          <a:prstGeom prst="rect">
            <a:avLst/>
          </a:prstGeom>
        </p:spPr>
      </p:pic>
      <p:sp>
        <p:nvSpPr>
          <p:cNvPr id="7" name="Title 1">
            <a:extLst>
              <a:ext uri="{FF2B5EF4-FFF2-40B4-BE49-F238E27FC236}">
                <a16:creationId xmlns:a16="http://schemas.microsoft.com/office/drawing/2014/main" id="{1876F29C-A06D-152D-78A3-744C06833206}"/>
              </a:ext>
            </a:extLst>
          </p:cNvPr>
          <p:cNvSpPr txBox="1">
            <a:spLocks/>
          </p:cNvSpPr>
          <p:nvPr/>
        </p:nvSpPr>
        <p:spPr>
          <a:xfrm>
            <a:off x="511792" y="321644"/>
            <a:ext cx="1116841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review…</a:t>
            </a:r>
          </a:p>
        </p:txBody>
      </p:sp>
    </p:spTree>
    <p:extLst>
      <p:ext uri="{BB962C8B-B14F-4D97-AF65-F5344CB8AC3E}">
        <p14:creationId xmlns:p14="http://schemas.microsoft.com/office/powerpoint/2010/main" val="83723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55529-36D8-EAEC-02F5-1C22538CE41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CFFD133-19C1-289B-5C90-529143980340}"/>
              </a:ext>
            </a:extLst>
          </p:cNvPr>
          <p:cNvPicPr>
            <a:picLocks noChangeAspect="1"/>
          </p:cNvPicPr>
          <p:nvPr/>
        </p:nvPicPr>
        <p:blipFill>
          <a:blip r:embed="rId2"/>
          <a:stretch>
            <a:fillRect/>
          </a:stretch>
        </p:blipFill>
        <p:spPr>
          <a:xfrm>
            <a:off x="3466796" y="4295474"/>
            <a:ext cx="4215055" cy="1509096"/>
          </a:xfrm>
          <a:prstGeom prst="rect">
            <a:avLst/>
          </a:prstGeom>
        </p:spPr>
      </p:pic>
      <p:sp>
        <p:nvSpPr>
          <p:cNvPr id="7" name="Title 1">
            <a:extLst>
              <a:ext uri="{FF2B5EF4-FFF2-40B4-BE49-F238E27FC236}">
                <a16:creationId xmlns:a16="http://schemas.microsoft.com/office/drawing/2014/main" id="{958CC23D-51E5-7FD1-77AB-4AD535F5FD6D}"/>
              </a:ext>
            </a:extLst>
          </p:cNvPr>
          <p:cNvSpPr txBox="1">
            <a:spLocks/>
          </p:cNvSpPr>
          <p:nvPr/>
        </p:nvSpPr>
        <p:spPr>
          <a:xfrm>
            <a:off x="1124576" y="1299191"/>
            <a:ext cx="643065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Thank you for your time…</a:t>
            </a:r>
          </a:p>
        </p:txBody>
      </p:sp>
      <p:sp>
        <p:nvSpPr>
          <p:cNvPr id="8" name="Title 1">
            <a:extLst>
              <a:ext uri="{FF2B5EF4-FFF2-40B4-BE49-F238E27FC236}">
                <a16:creationId xmlns:a16="http://schemas.microsoft.com/office/drawing/2014/main" id="{DE2E8D1D-F411-5F07-C82E-94949614D4DB}"/>
              </a:ext>
            </a:extLst>
          </p:cNvPr>
          <p:cNvSpPr txBox="1">
            <a:spLocks/>
          </p:cNvSpPr>
          <p:nvPr/>
        </p:nvSpPr>
        <p:spPr>
          <a:xfrm>
            <a:off x="3977639" y="2562526"/>
            <a:ext cx="588645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dirty="0"/>
              <a:t>and patience…</a:t>
            </a:r>
          </a:p>
        </p:txBody>
      </p:sp>
    </p:spTree>
    <p:extLst>
      <p:ext uri="{BB962C8B-B14F-4D97-AF65-F5344CB8AC3E}">
        <p14:creationId xmlns:p14="http://schemas.microsoft.com/office/powerpoint/2010/main" val="37305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25FD0-E0EC-2E2E-AE10-27760A6F8FF8}"/>
              </a:ext>
            </a:extLst>
          </p:cNvPr>
          <p:cNvSpPr>
            <a:spLocks noGrp="1"/>
          </p:cNvSpPr>
          <p:nvPr>
            <p:ph type="title"/>
          </p:nvPr>
        </p:nvSpPr>
        <p:spPr>
          <a:xfrm>
            <a:off x="838200" y="239876"/>
            <a:ext cx="10515600" cy="1325563"/>
          </a:xfrm>
        </p:spPr>
        <p:txBody>
          <a:bodyPr/>
          <a:lstStyle/>
          <a:p>
            <a:r>
              <a:rPr lang="en-US" dirty="0"/>
              <a:t>A </a:t>
            </a:r>
            <a:r>
              <a:rPr lang="en-US" b="1" i="1" dirty="0"/>
              <a:t>Brief History </a:t>
            </a:r>
            <a:r>
              <a:rPr lang="en-US" dirty="0"/>
              <a:t>of Pensions and the CPP</a:t>
            </a:r>
          </a:p>
        </p:txBody>
      </p:sp>
      <p:pic>
        <p:nvPicPr>
          <p:cNvPr id="1026" name="Picture 2" descr="Bismarck engraving">
            <a:extLst>
              <a:ext uri="{FF2B5EF4-FFF2-40B4-BE49-F238E27FC236}">
                <a16:creationId xmlns:a16="http://schemas.microsoft.com/office/drawing/2014/main" id="{332D10C4-F9A0-BB74-EC99-B566BAD48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8975" y="1916708"/>
            <a:ext cx="2479960" cy="35740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lfred Krupp - Wikipedia">
            <a:extLst>
              <a:ext uri="{FF2B5EF4-FFF2-40B4-BE49-F238E27FC236}">
                <a16:creationId xmlns:a16="http://schemas.microsoft.com/office/drawing/2014/main" id="{851CB774-A9BE-28A3-2A20-A49B86ACDD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279" y="1914361"/>
            <a:ext cx="2400300" cy="3378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F592DB8-6E9B-6564-8BE0-46F40FE0299A}"/>
              </a:ext>
            </a:extLst>
          </p:cNvPr>
          <p:cNvSpPr txBox="1"/>
          <p:nvPr/>
        </p:nvSpPr>
        <p:spPr>
          <a:xfrm>
            <a:off x="747277" y="1520481"/>
            <a:ext cx="2400301" cy="369332"/>
          </a:xfrm>
          <a:prstGeom prst="rect">
            <a:avLst/>
          </a:prstGeom>
          <a:noFill/>
        </p:spPr>
        <p:txBody>
          <a:bodyPr wrap="square" rtlCol="0">
            <a:spAutoFit/>
          </a:bodyPr>
          <a:lstStyle/>
          <a:p>
            <a:pPr algn="ctr"/>
            <a:r>
              <a:rPr lang="en-US" dirty="0"/>
              <a:t>1855 - Alfred Krupp</a:t>
            </a:r>
          </a:p>
        </p:txBody>
      </p:sp>
      <p:sp>
        <p:nvSpPr>
          <p:cNvPr id="5" name="TextBox 4">
            <a:extLst>
              <a:ext uri="{FF2B5EF4-FFF2-40B4-BE49-F238E27FC236}">
                <a16:creationId xmlns:a16="http://schemas.microsoft.com/office/drawing/2014/main" id="{2E989F80-9E37-AF69-54E4-A2276AA59F7D}"/>
              </a:ext>
            </a:extLst>
          </p:cNvPr>
          <p:cNvSpPr txBox="1"/>
          <p:nvPr/>
        </p:nvSpPr>
        <p:spPr>
          <a:xfrm>
            <a:off x="3745537" y="1547376"/>
            <a:ext cx="3666836" cy="369332"/>
          </a:xfrm>
          <a:prstGeom prst="rect">
            <a:avLst/>
          </a:prstGeom>
          <a:noFill/>
        </p:spPr>
        <p:txBody>
          <a:bodyPr wrap="square" rtlCol="0">
            <a:spAutoFit/>
          </a:bodyPr>
          <a:lstStyle/>
          <a:p>
            <a:pPr algn="ctr"/>
            <a:r>
              <a:rPr lang="en-US" dirty="0"/>
              <a:t>1889 - Chancellor Otto von Bismarck</a:t>
            </a:r>
          </a:p>
        </p:txBody>
      </p:sp>
      <p:sp>
        <p:nvSpPr>
          <p:cNvPr id="8" name="TextBox 7">
            <a:extLst>
              <a:ext uri="{FF2B5EF4-FFF2-40B4-BE49-F238E27FC236}">
                <a16:creationId xmlns:a16="http://schemas.microsoft.com/office/drawing/2014/main" id="{F5D391DA-A770-808B-7CF1-8ABD7132A366}"/>
              </a:ext>
            </a:extLst>
          </p:cNvPr>
          <p:cNvSpPr txBox="1"/>
          <p:nvPr/>
        </p:nvSpPr>
        <p:spPr>
          <a:xfrm>
            <a:off x="431508" y="5341272"/>
            <a:ext cx="3031837" cy="646331"/>
          </a:xfrm>
          <a:prstGeom prst="rect">
            <a:avLst/>
          </a:prstGeom>
          <a:noFill/>
        </p:spPr>
        <p:txBody>
          <a:bodyPr wrap="square" rtlCol="0">
            <a:spAutoFit/>
          </a:bodyPr>
          <a:lstStyle/>
          <a:p>
            <a:pPr algn="ctr"/>
            <a:r>
              <a:rPr lang="en-US" dirty="0"/>
              <a:t>First Employer-sponsored Retirement Plan</a:t>
            </a:r>
          </a:p>
        </p:txBody>
      </p:sp>
      <p:sp>
        <p:nvSpPr>
          <p:cNvPr id="9" name="TextBox 8">
            <a:extLst>
              <a:ext uri="{FF2B5EF4-FFF2-40B4-BE49-F238E27FC236}">
                <a16:creationId xmlns:a16="http://schemas.microsoft.com/office/drawing/2014/main" id="{A1BF8D15-ABD1-F12A-A307-0B8C592EFC39}"/>
              </a:ext>
            </a:extLst>
          </p:cNvPr>
          <p:cNvSpPr txBox="1"/>
          <p:nvPr/>
        </p:nvSpPr>
        <p:spPr>
          <a:xfrm>
            <a:off x="3899959" y="5441548"/>
            <a:ext cx="3534064" cy="369332"/>
          </a:xfrm>
          <a:prstGeom prst="rect">
            <a:avLst/>
          </a:prstGeom>
          <a:noFill/>
        </p:spPr>
        <p:txBody>
          <a:bodyPr wrap="square" rtlCol="0">
            <a:spAutoFit/>
          </a:bodyPr>
          <a:lstStyle/>
          <a:p>
            <a:r>
              <a:rPr lang="en-US" dirty="0"/>
              <a:t>First Government-run Worker’s Plan</a:t>
            </a:r>
          </a:p>
        </p:txBody>
      </p:sp>
      <p:sp>
        <p:nvSpPr>
          <p:cNvPr id="10" name="Content Placeholder 2">
            <a:extLst>
              <a:ext uri="{FF2B5EF4-FFF2-40B4-BE49-F238E27FC236}">
                <a16:creationId xmlns:a16="http://schemas.microsoft.com/office/drawing/2014/main" id="{1BAE35B0-86C0-F4B8-21AD-53E6F5F91C2E}"/>
              </a:ext>
            </a:extLst>
          </p:cNvPr>
          <p:cNvSpPr>
            <a:spLocks noGrp="1"/>
          </p:cNvSpPr>
          <p:nvPr>
            <p:ph idx="1"/>
          </p:nvPr>
        </p:nvSpPr>
        <p:spPr>
          <a:xfrm>
            <a:off x="8553345" y="1595272"/>
            <a:ext cx="2414155" cy="319089"/>
          </a:xfrm>
        </p:spPr>
        <p:txBody>
          <a:bodyPr>
            <a:normAutofit lnSpcReduction="10000"/>
          </a:bodyPr>
          <a:lstStyle/>
          <a:p>
            <a:pPr marL="0" indent="0" algn="ctr">
              <a:buNone/>
            </a:pPr>
            <a:r>
              <a:rPr lang="en-US" sz="1800" dirty="0"/>
              <a:t>1935 Franklin Roosevelt </a:t>
            </a:r>
          </a:p>
        </p:txBody>
      </p:sp>
      <p:pic>
        <p:nvPicPr>
          <p:cNvPr id="11" name="Picture 2" descr="Franklin D. Roosevelt - Wikipedia">
            <a:extLst>
              <a:ext uri="{FF2B5EF4-FFF2-40B4-BE49-F238E27FC236}">
                <a16:creationId xmlns:a16="http://schemas.microsoft.com/office/drawing/2014/main" id="{1DFCBED7-DE19-AD4B-322C-AA961E03AC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3423" y="1930592"/>
            <a:ext cx="2794000" cy="3492500"/>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AE1CC33E-4B1A-E700-1242-0A8E11A27302}"/>
              </a:ext>
            </a:extLst>
          </p:cNvPr>
          <p:cNvSpPr txBox="1">
            <a:spLocks/>
          </p:cNvSpPr>
          <p:nvPr/>
        </p:nvSpPr>
        <p:spPr>
          <a:xfrm>
            <a:off x="8125586" y="5467218"/>
            <a:ext cx="3429918" cy="3693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Created US Social Security Pension</a:t>
            </a:r>
          </a:p>
        </p:txBody>
      </p:sp>
      <p:pic>
        <p:nvPicPr>
          <p:cNvPr id="14" name="Picture 13">
            <a:extLst>
              <a:ext uri="{FF2B5EF4-FFF2-40B4-BE49-F238E27FC236}">
                <a16:creationId xmlns:a16="http://schemas.microsoft.com/office/drawing/2014/main" id="{529D4571-B79C-2B34-D18A-B4A066C62C38}"/>
              </a:ext>
            </a:extLst>
          </p:cNvPr>
          <p:cNvPicPr>
            <a:picLocks noChangeAspect="1"/>
          </p:cNvPicPr>
          <p:nvPr/>
        </p:nvPicPr>
        <p:blipFill>
          <a:blip r:embed="rId5"/>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128117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anim calcmode="lin" valueType="num">
                                      <p:cBhvr additive="base">
                                        <p:cTn id="17" dur="500" fill="hold"/>
                                        <p:tgtEl>
                                          <p:spTgt spid="1030"/>
                                        </p:tgtEl>
                                        <p:attrNameLst>
                                          <p:attrName>ppt_x</p:attrName>
                                        </p:attrNameLst>
                                      </p:cBhvr>
                                      <p:tavLst>
                                        <p:tav tm="0">
                                          <p:val>
                                            <p:strVal val="#ppt_x"/>
                                          </p:val>
                                        </p:tav>
                                        <p:tav tm="100000">
                                          <p:val>
                                            <p:strVal val="#ppt_x"/>
                                          </p:val>
                                        </p:tav>
                                      </p:tavLst>
                                    </p:anim>
                                    <p:anim calcmode="lin" valueType="num">
                                      <p:cBhvr additive="base">
                                        <p:cTn id="18"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 calcmode="lin" valueType="num">
                                      <p:cBhvr additive="base">
                                        <p:cTn id="33" dur="500" fill="hold"/>
                                        <p:tgtEl>
                                          <p:spTgt spid="1026"/>
                                        </p:tgtEl>
                                        <p:attrNameLst>
                                          <p:attrName>ppt_x</p:attrName>
                                        </p:attrNameLst>
                                      </p:cBhvr>
                                      <p:tavLst>
                                        <p:tav tm="0">
                                          <p:val>
                                            <p:strVal val="#ppt_x"/>
                                          </p:val>
                                        </p:tav>
                                        <p:tav tm="100000">
                                          <p:val>
                                            <p:strVal val="#ppt_x"/>
                                          </p:val>
                                        </p:tav>
                                      </p:tavLst>
                                    </p:anim>
                                    <p:anim calcmode="lin" valueType="num">
                                      <p:cBhvr additive="base">
                                        <p:cTn id="3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0">
                                            <p:txEl>
                                              <p:pRg st="0" end="0"/>
                                            </p:txEl>
                                          </p:spTgt>
                                        </p:tgtEl>
                                        <p:attrNameLst>
                                          <p:attrName>style.visibility</p:attrName>
                                        </p:attrNameLst>
                                      </p:cBhvr>
                                      <p:to>
                                        <p:strVal val="visible"/>
                                      </p:to>
                                    </p:set>
                                    <p:anim calcmode="lin" valueType="num">
                                      <p:cBhvr additive="base">
                                        <p:cTn id="4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ppt_x"/>
                                          </p:val>
                                        </p:tav>
                                        <p:tav tm="100000">
                                          <p:val>
                                            <p:strVal val="#ppt_x"/>
                                          </p:val>
                                        </p:tav>
                                      </p:tavLst>
                                    </p:anim>
                                    <p:anim calcmode="lin" valueType="num">
                                      <p:cBhvr additive="base">
                                        <p:cTn id="5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8" grpId="0"/>
      <p:bldP spid="9" grpId="0"/>
      <p:bldP spid="10"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B0AC80-5088-2ACB-4180-0D56EC63EC7C}"/>
              </a:ext>
            </a:extLst>
          </p:cNvPr>
          <p:cNvSpPr>
            <a:spLocks noGrp="1"/>
          </p:cNvSpPr>
          <p:nvPr>
            <p:ph type="title"/>
          </p:nvPr>
        </p:nvSpPr>
        <p:spPr/>
        <p:txBody>
          <a:bodyPr/>
          <a:lstStyle/>
          <a:p>
            <a:r>
              <a:rPr lang="en-US" dirty="0"/>
              <a:t>A </a:t>
            </a:r>
            <a:r>
              <a:rPr lang="en-US" b="1" i="1" dirty="0"/>
              <a:t>Brief History </a:t>
            </a:r>
            <a:r>
              <a:rPr lang="en-US" dirty="0"/>
              <a:t>continued…</a:t>
            </a:r>
          </a:p>
        </p:txBody>
      </p:sp>
      <p:sp>
        <p:nvSpPr>
          <p:cNvPr id="7" name="Content Placeholder 2">
            <a:extLst>
              <a:ext uri="{FF2B5EF4-FFF2-40B4-BE49-F238E27FC236}">
                <a16:creationId xmlns:a16="http://schemas.microsoft.com/office/drawing/2014/main" id="{8104F006-D83D-C697-20B9-739766F46FFE}"/>
              </a:ext>
            </a:extLst>
          </p:cNvPr>
          <p:cNvSpPr txBox="1">
            <a:spLocks noGrp="1"/>
          </p:cNvSpPr>
          <p:nvPr>
            <p:ph idx="1"/>
          </p:nvPr>
        </p:nvSpPr>
        <p:spPr>
          <a:xfrm>
            <a:off x="838200" y="1690688"/>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1965 – The Canada Pension Plan is created.</a:t>
            </a:r>
          </a:p>
          <a:p>
            <a:pPr lvl="1"/>
            <a:r>
              <a:rPr lang="en-US" i="1" dirty="0"/>
              <a:t>In part because of competitive pressures of Canada’s Branch plant economy – the need to stay competitive with the US.</a:t>
            </a:r>
          </a:p>
          <a:p>
            <a:pPr marL="457200" lvl="1" indent="0">
              <a:buNone/>
            </a:pPr>
            <a:endParaRPr lang="en-US" i="1" dirty="0"/>
          </a:p>
          <a:p>
            <a:pPr lvl="1"/>
            <a:r>
              <a:rPr lang="en-US" sz="2000" i="1" dirty="0"/>
              <a:t>Important sidenote – The US’s social security has always been a pay as one goes program – there is no reserve investment for future payouts – And they are due to ‘hit the wall’ in about a decade when working American’s contributions will not be enough to pay the pensions being collected – thus debt and ultimately, taxes will have to go up. A lot. More on this later…</a:t>
            </a:r>
          </a:p>
          <a:p>
            <a:pPr marL="0" indent="0">
              <a:buNone/>
            </a:pPr>
            <a:endParaRPr lang="en-US" dirty="0"/>
          </a:p>
        </p:txBody>
      </p:sp>
      <p:pic>
        <p:nvPicPr>
          <p:cNvPr id="8" name="Picture 7">
            <a:extLst>
              <a:ext uri="{FF2B5EF4-FFF2-40B4-BE49-F238E27FC236}">
                <a16:creationId xmlns:a16="http://schemas.microsoft.com/office/drawing/2014/main" id="{46D7FCCC-6E2D-F6B6-F9FD-DFD6F7A091C5}"/>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92375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54865-3C30-1BA2-8EA7-D28D6F3A7E50}"/>
              </a:ext>
            </a:extLst>
          </p:cNvPr>
          <p:cNvSpPr>
            <a:spLocks noGrp="1"/>
          </p:cNvSpPr>
          <p:nvPr>
            <p:ph idx="1"/>
          </p:nvPr>
        </p:nvSpPr>
        <p:spPr>
          <a:xfrm>
            <a:off x="838200" y="1439677"/>
            <a:ext cx="10515600" cy="4351338"/>
          </a:xfrm>
        </p:spPr>
        <p:txBody>
          <a:bodyPr>
            <a:normAutofit lnSpcReduction="10000"/>
          </a:bodyPr>
          <a:lstStyle/>
          <a:p>
            <a:pPr marL="0" indent="0">
              <a:buNone/>
            </a:pPr>
            <a:r>
              <a:rPr lang="en-US" sz="3600" dirty="0"/>
              <a:t>The contract:</a:t>
            </a:r>
          </a:p>
          <a:p>
            <a:r>
              <a:rPr lang="en-US" dirty="0"/>
              <a:t>Law Creating it in 1965</a:t>
            </a:r>
          </a:p>
          <a:p>
            <a:r>
              <a:rPr lang="en-US" dirty="0"/>
              <a:t>Began operation in 1966</a:t>
            </a:r>
          </a:p>
          <a:p>
            <a:pPr marL="457200" lvl="1" indent="0">
              <a:buNone/>
            </a:pPr>
            <a:r>
              <a:rPr lang="en-US" dirty="0"/>
              <a:t>Under a Key difference between the US and Canada…</a:t>
            </a:r>
          </a:p>
          <a:p>
            <a:pPr lvl="1"/>
            <a:r>
              <a:rPr lang="en-US" dirty="0"/>
              <a:t>Pensions Are 100% provincial jurisdiction with one exception…</a:t>
            </a:r>
          </a:p>
          <a:p>
            <a:pPr lvl="2"/>
            <a:r>
              <a:rPr lang="en-US" dirty="0"/>
              <a:t>Private Nationally-incorporated firms</a:t>
            </a:r>
          </a:p>
          <a:p>
            <a:r>
              <a:rPr lang="en-US" dirty="0"/>
              <a:t>It is a joint-operating agreement – not a unitary pension plan</a:t>
            </a:r>
          </a:p>
          <a:p>
            <a:r>
              <a:rPr lang="en-US" dirty="0"/>
              <a:t>Nine provinces sign on while Quebec declines and sets up its own pension plan (QPP) that essentially mirrors the defined benefit that is paid</a:t>
            </a:r>
          </a:p>
        </p:txBody>
      </p:sp>
      <p:sp>
        <p:nvSpPr>
          <p:cNvPr id="4" name="Title 1">
            <a:extLst>
              <a:ext uri="{FF2B5EF4-FFF2-40B4-BE49-F238E27FC236}">
                <a16:creationId xmlns:a16="http://schemas.microsoft.com/office/drawing/2014/main" id="{006B9AB9-5774-3196-2818-DD6FAD8ED07A}"/>
              </a:ext>
            </a:extLst>
          </p:cNvPr>
          <p:cNvSpPr txBox="1">
            <a:spLocks/>
          </p:cNvSpPr>
          <p:nvPr/>
        </p:nvSpPr>
        <p:spPr>
          <a:xfrm>
            <a:off x="583430" y="26890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a:t>
            </a:r>
            <a:r>
              <a:rPr lang="en-US" b="1" i="1" dirty="0"/>
              <a:t>Brief History </a:t>
            </a:r>
            <a:r>
              <a:rPr lang="en-US" dirty="0"/>
              <a:t>of the CPP</a:t>
            </a:r>
          </a:p>
        </p:txBody>
      </p:sp>
      <p:pic>
        <p:nvPicPr>
          <p:cNvPr id="7" name="Picture 6">
            <a:extLst>
              <a:ext uri="{FF2B5EF4-FFF2-40B4-BE49-F238E27FC236}">
                <a16:creationId xmlns:a16="http://schemas.microsoft.com/office/drawing/2014/main" id="{B0264162-0668-694D-8BC2-B5F3F6AFE116}"/>
              </a:ext>
            </a:extLst>
          </p:cNvPr>
          <p:cNvPicPr>
            <a:picLocks noChangeAspect="1"/>
          </p:cNvPicPr>
          <p:nvPr/>
        </p:nvPicPr>
        <p:blipFill>
          <a:blip r:embed="rId2"/>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50935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4FCD0FD5-81C9-F62C-4FF2-5CAF892801E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72812" y="1914761"/>
            <a:ext cx="4252259" cy="33699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4C9455C-A205-304E-7B38-CF2EE515F87E}"/>
              </a:ext>
            </a:extLst>
          </p:cNvPr>
          <p:cNvSpPr txBox="1"/>
          <p:nvPr/>
        </p:nvSpPr>
        <p:spPr>
          <a:xfrm>
            <a:off x="920213" y="5388373"/>
            <a:ext cx="9654639" cy="646331"/>
          </a:xfrm>
          <a:prstGeom prst="rect">
            <a:avLst/>
          </a:prstGeom>
          <a:noFill/>
        </p:spPr>
        <p:txBody>
          <a:bodyPr wrap="square" rtlCol="0">
            <a:spAutoFit/>
          </a:bodyPr>
          <a:lstStyle/>
          <a:p>
            <a:r>
              <a:rPr lang="en-US" dirty="0"/>
              <a:t>A typical mainframe computer in 1965 was over $1,000,000 - not including the building it would need to be housed in and the many people to operate it. The entire Newfoundland budget was 111 million.</a:t>
            </a:r>
          </a:p>
        </p:txBody>
      </p:sp>
      <p:sp>
        <p:nvSpPr>
          <p:cNvPr id="7" name="TextBox 6">
            <a:extLst>
              <a:ext uri="{FF2B5EF4-FFF2-40B4-BE49-F238E27FC236}">
                <a16:creationId xmlns:a16="http://schemas.microsoft.com/office/drawing/2014/main" id="{0D729D19-D91C-5F4C-8130-3B74148317B8}"/>
              </a:ext>
            </a:extLst>
          </p:cNvPr>
          <p:cNvSpPr txBox="1"/>
          <p:nvPr/>
        </p:nvSpPr>
        <p:spPr>
          <a:xfrm>
            <a:off x="1134518" y="1384475"/>
            <a:ext cx="4464424" cy="523220"/>
          </a:xfrm>
          <a:prstGeom prst="rect">
            <a:avLst/>
          </a:prstGeom>
          <a:noFill/>
        </p:spPr>
        <p:txBody>
          <a:bodyPr wrap="square" rtlCol="0">
            <a:spAutoFit/>
          </a:bodyPr>
          <a:lstStyle/>
          <a:p>
            <a:r>
              <a:rPr lang="en-US" sz="2800" dirty="0"/>
              <a:t>Why not operate separately?</a:t>
            </a:r>
          </a:p>
        </p:txBody>
      </p:sp>
      <p:sp>
        <p:nvSpPr>
          <p:cNvPr id="8" name="Content Placeholder 2">
            <a:extLst>
              <a:ext uri="{FF2B5EF4-FFF2-40B4-BE49-F238E27FC236}">
                <a16:creationId xmlns:a16="http://schemas.microsoft.com/office/drawing/2014/main" id="{154F9BE3-A87E-F458-A297-E68774605DFE}"/>
              </a:ext>
            </a:extLst>
          </p:cNvPr>
          <p:cNvSpPr txBox="1">
            <a:spLocks/>
          </p:cNvSpPr>
          <p:nvPr/>
        </p:nvSpPr>
        <p:spPr>
          <a:xfrm>
            <a:off x="1068953" y="1533597"/>
            <a:ext cx="10085120" cy="11995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6" name="Title 1">
            <a:extLst>
              <a:ext uri="{FF2B5EF4-FFF2-40B4-BE49-F238E27FC236}">
                <a16:creationId xmlns:a16="http://schemas.microsoft.com/office/drawing/2014/main" id="{FFE27DEC-C864-05FF-2C19-2441930F37BC}"/>
              </a:ext>
            </a:extLst>
          </p:cNvPr>
          <p:cNvSpPr txBox="1">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a:t>
            </a:r>
            <a:r>
              <a:rPr lang="en-US" b="1" i="1" dirty="0"/>
              <a:t>Brief History </a:t>
            </a:r>
            <a:r>
              <a:rPr lang="en-US" dirty="0"/>
              <a:t>of the CPP continued…</a:t>
            </a:r>
          </a:p>
        </p:txBody>
      </p:sp>
      <p:pic>
        <p:nvPicPr>
          <p:cNvPr id="17" name="Picture 16">
            <a:extLst>
              <a:ext uri="{FF2B5EF4-FFF2-40B4-BE49-F238E27FC236}">
                <a16:creationId xmlns:a16="http://schemas.microsoft.com/office/drawing/2014/main" id="{56BCEA43-EEB2-AE03-2B00-6AEC71923EEC}"/>
              </a:ext>
            </a:extLst>
          </p:cNvPr>
          <p:cNvPicPr>
            <a:picLocks noChangeAspect="1"/>
          </p:cNvPicPr>
          <p:nvPr/>
        </p:nvPicPr>
        <p:blipFill>
          <a:blip r:embed="rId3"/>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2080716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847260-9B9A-2753-1E59-6D2AB9B8879F}"/>
              </a:ext>
            </a:extLst>
          </p:cNvPr>
          <p:cNvSpPr>
            <a:spLocks noGrp="1"/>
          </p:cNvSpPr>
          <p:nvPr>
            <p:ph idx="1"/>
          </p:nvPr>
        </p:nvSpPr>
        <p:spPr>
          <a:xfrm>
            <a:off x="838200" y="1365110"/>
            <a:ext cx="9017987" cy="4669594"/>
          </a:xfrm>
        </p:spPr>
        <p:txBody>
          <a:bodyPr>
            <a:normAutofit lnSpcReduction="10000"/>
          </a:bodyPr>
          <a:lstStyle/>
          <a:p>
            <a:r>
              <a:rPr lang="en-US" dirty="0"/>
              <a:t>It has been granted a monopoly on investment management of the funds for almost 60 years.</a:t>
            </a:r>
          </a:p>
          <a:p>
            <a:r>
              <a:rPr lang="en-US" dirty="0"/>
              <a:t>Segregated accounts for each province from the very beginning </a:t>
            </a:r>
          </a:p>
          <a:p>
            <a:pPr lvl="1"/>
            <a:r>
              <a:rPr lang="en-US" dirty="0"/>
              <a:t>It was the reason the Social Insurance Number – A.K.A SIN - was created.</a:t>
            </a:r>
          </a:p>
          <a:p>
            <a:pPr lvl="1"/>
            <a:r>
              <a:rPr lang="en-US" dirty="0"/>
              <a:t>Tracked each individual’s contributions AND what province they were working in when they made those contributions.</a:t>
            </a:r>
          </a:p>
          <a:p>
            <a:r>
              <a:rPr lang="en-US" dirty="0"/>
              <a:t>Every participating province has the right to exit the CPP and create its own pension – multi-year process</a:t>
            </a:r>
          </a:p>
          <a:p>
            <a:pPr lvl="1"/>
            <a:r>
              <a:rPr lang="en-US" dirty="0"/>
              <a:t>Premier John Robarts of Ontario insisted on this. At the time Ontario was a rapidly-growing young province and was far and away the most significant province in the CPP.</a:t>
            </a:r>
          </a:p>
        </p:txBody>
      </p:sp>
      <p:sp>
        <p:nvSpPr>
          <p:cNvPr id="7" name="Title 1">
            <a:extLst>
              <a:ext uri="{FF2B5EF4-FFF2-40B4-BE49-F238E27FC236}">
                <a16:creationId xmlns:a16="http://schemas.microsoft.com/office/drawing/2014/main" id="{AA49B645-7053-2B92-D865-CCD1BD1E063B}"/>
              </a:ext>
            </a:extLst>
          </p:cNvPr>
          <p:cNvSpPr txBox="1">
            <a:spLocks noGrp="1"/>
          </p:cNvSpPr>
          <p:nvPr>
            <p:ph type="title"/>
          </p:nvPr>
        </p:nvSpPr>
        <p:spPr>
          <a:xfrm>
            <a:off x="838200" y="1879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A </a:t>
            </a:r>
            <a:r>
              <a:rPr lang="en-US" b="1" i="1" dirty="0"/>
              <a:t>Brief History </a:t>
            </a:r>
            <a:r>
              <a:rPr lang="en-US" dirty="0"/>
              <a:t>of the CPP continued…</a:t>
            </a:r>
          </a:p>
        </p:txBody>
      </p:sp>
      <p:pic>
        <p:nvPicPr>
          <p:cNvPr id="6146" name="Picture 2" descr="undefined">
            <a:extLst>
              <a:ext uri="{FF2B5EF4-FFF2-40B4-BE49-F238E27FC236}">
                <a16:creationId xmlns:a16="http://schemas.microsoft.com/office/drawing/2014/main" id="{900C1CFF-17F6-CB4B-8C63-B40099EA65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6187" y="2299695"/>
            <a:ext cx="2017078" cy="29488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AFD26C1-1B38-0A80-D326-3FBEF698CB6F}"/>
              </a:ext>
            </a:extLst>
          </p:cNvPr>
          <p:cNvPicPr>
            <a:picLocks noChangeAspect="1"/>
          </p:cNvPicPr>
          <p:nvPr/>
        </p:nvPicPr>
        <p:blipFill>
          <a:blip r:embed="rId3"/>
          <a:stretch>
            <a:fillRect/>
          </a:stretch>
        </p:blipFill>
        <p:spPr>
          <a:xfrm>
            <a:off x="10324796" y="6034704"/>
            <a:ext cx="1548469" cy="554391"/>
          </a:xfrm>
          <a:prstGeom prst="rect">
            <a:avLst/>
          </a:prstGeom>
        </p:spPr>
      </p:pic>
    </p:spTree>
    <p:extLst>
      <p:ext uri="{BB962C8B-B14F-4D97-AF65-F5344CB8AC3E}">
        <p14:creationId xmlns:p14="http://schemas.microsoft.com/office/powerpoint/2010/main" val="31126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146"/>
                                        </p:tgtEl>
                                        <p:attrNameLst>
                                          <p:attrName>style.visibility</p:attrName>
                                        </p:attrNameLst>
                                      </p:cBhvr>
                                      <p:to>
                                        <p:strVal val="visible"/>
                                      </p:to>
                                    </p:set>
                                    <p:anim calcmode="lin" valueType="num">
                                      <p:cBhvr additive="base">
                                        <p:cTn id="47" dur="500" fill="hold"/>
                                        <p:tgtEl>
                                          <p:spTgt spid="6146"/>
                                        </p:tgtEl>
                                        <p:attrNameLst>
                                          <p:attrName>ppt_x</p:attrName>
                                        </p:attrNameLst>
                                      </p:cBhvr>
                                      <p:tavLst>
                                        <p:tav tm="0">
                                          <p:val>
                                            <p:strVal val="#ppt_x"/>
                                          </p:val>
                                        </p:tav>
                                        <p:tav tm="100000">
                                          <p:val>
                                            <p:strVal val="#ppt_x"/>
                                          </p:val>
                                        </p:tav>
                                      </p:tavLst>
                                    </p:anim>
                                    <p:anim calcmode="lin" valueType="num">
                                      <p:cBhvr additive="base">
                                        <p:cTn id="4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3311</Words>
  <Application>Microsoft Macintosh PowerPoint</Application>
  <PresentationFormat>Widescreen</PresentationFormat>
  <Paragraphs>275</Paragraphs>
  <Slides>47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avenir-lt-w01_35-light1475496</vt:lpstr>
      <vt:lpstr>Calibri</vt:lpstr>
      <vt:lpstr>Calibri Light</vt:lpstr>
      <vt:lpstr>Montserrat</vt:lpstr>
      <vt:lpstr>Roboto</vt:lpstr>
      <vt:lpstr>Times New Roman</vt:lpstr>
      <vt:lpstr>Office Theme</vt:lpstr>
      <vt:lpstr>Creating an Alberta Pension Plan – An APP</vt:lpstr>
      <vt:lpstr>Topics to be covered:</vt:lpstr>
      <vt:lpstr>A Very Brief Introduction of myself and Libertas Alberta </vt:lpstr>
      <vt:lpstr>Some terms we need to understand</vt:lpstr>
      <vt:lpstr>A Brief History of Pensions and the CPP</vt:lpstr>
      <vt:lpstr>A Brief History continued…</vt:lpstr>
      <vt:lpstr>PowerPoint Presentation</vt:lpstr>
      <vt:lpstr>A Brief History of the CPP continued…</vt:lpstr>
      <vt:lpstr>A Brief History of the CPP continued…</vt:lpstr>
      <vt:lpstr>Exiting the CPP agreement…</vt:lpstr>
      <vt:lpstr>The Retraction Exit Formula</vt:lpstr>
      <vt:lpstr>Back to the Actuarial discussion…</vt:lpstr>
      <vt:lpstr>Actuarial Discussion continued…</vt:lpstr>
      <vt:lpstr>Actuarial Discussion continued…</vt:lpstr>
      <vt:lpstr>Back to US Social Security…</vt:lpstr>
      <vt:lpstr>The CPP Contribution Rate…</vt:lpstr>
      <vt:lpstr>The CPP Contribution Rate Continued...</vt:lpstr>
      <vt:lpstr>The CPP Contribution Rate Continued...</vt:lpstr>
      <vt:lpstr>The CPP Contribution Rate Continued...</vt:lpstr>
      <vt:lpstr>A critique of the CPP</vt:lpstr>
      <vt:lpstr>The CPP is expensive </vt:lpstr>
      <vt:lpstr>The CPP is expensive continued… </vt:lpstr>
      <vt:lpstr>The CPP is expensive continued… </vt:lpstr>
      <vt:lpstr>The CPP is expensive continued… </vt:lpstr>
      <vt:lpstr>The CPP fund has become unwieldy </vt:lpstr>
      <vt:lpstr>The CPP fund has become unwieldy continued… </vt:lpstr>
      <vt:lpstr>Liquidity – lack of transparency.</vt:lpstr>
      <vt:lpstr>Liquidity – lack of transparency continued...</vt:lpstr>
      <vt:lpstr>Liquidity – lack of transparency continued...</vt:lpstr>
      <vt:lpstr>Liquidity – lack of transparency continued...</vt:lpstr>
      <vt:lpstr>Liquidity – lack of transparency continued...</vt:lpstr>
      <vt:lpstr>Liquidity – lack of transparency continued...</vt:lpstr>
      <vt:lpstr>It is not accountable.</vt:lpstr>
      <vt:lpstr>It is not accountable.</vt:lpstr>
      <vt:lpstr>It is not accountable.</vt:lpstr>
      <vt:lpstr>It is not accountable.</vt:lpstr>
      <vt:lpstr>It is not accountable continued…</vt:lpstr>
      <vt:lpstr>Things we can do better… that the CPP managers seem uninterested in doing</vt:lpstr>
      <vt:lpstr>Things we can do better… that the CPP managers seem uninterested in doing</vt:lpstr>
      <vt:lpstr>Things we can do better… that the CPP managers seem uninterested in doing</vt:lpstr>
      <vt:lpstr>Things we can do better… that the CPP managers seem uninterested in doing</vt:lpstr>
      <vt:lpstr>Things we can do better… that the CPP managers seem uninterested in doing</vt:lpstr>
      <vt:lpstr>PowerPoint Presentation</vt:lpstr>
      <vt:lpstr>Things we can do better… that the CPP managers seem uninterested in doing</vt:lpstr>
      <vt:lpstr>Things we can do better… that the CPP managers seem uninterested in doing</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an Alberta Pension Plan – An APP</dc:title>
  <dc:subject/>
  <dc:creator>Gord Tulk - Libertas Alberta</dc:creator>
  <cp:keywords/>
  <dc:description/>
  <cp:lastModifiedBy>Gord Tulk</cp:lastModifiedBy>
  <cp:revision>12</cp:revision>
  <dcterms:created xsi:type="dcterms:W3CDTF">2023-10-16T21:07:32Z</dcterms:created>
  <dcterms:modified xsi:type="dcterms:W3CDTF">2024-03-02T21:13:16Z</dcterms:modified>
  <cp:category/>
</cp:coreProperties>
</file>